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147468971" r:id="rId2"/>
    <p:sldId id="2147468974" r:id="rId3"/>
    <p:sldId id="2147468977" r:id="rId4"/>
    <p:sldId id="2147468978" r:id="rId5"/>
    <p:sldId id="2147468980" r:id="rId6"/>
    <p:sldId id="2147468982" r:id="rId7"/>
    <p:sldId id="2147468989" r:id="rId8"/>
    <p:sldId id="2147468994" r:id="rId9"/>
    <p:sldId id="2147468997" r:id="rId10"/>
    <p:sldId id="2147468998" r:id="rId11"/>
    <p:sldId id="2147468999" r:id="rId12"/>
    <p:sldId id="2147468928" r:id="rId13"/>
    <p:sldId id="2147468969" r:id="rId14"/>
    <p:sldId id="2147468970" r:id="rId15"/>
    <p:sldId id="214746899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7" autoAdjust="0"/>
    <p:restoredTop sz="94660"/>
  </p:normalViewPr>
  <p:slideViewPr>
    <p:cSldViewPr snapToGrid="0">
      <p:cViewPr varScale="1">
        <p:scale>
          <a:sx n="103" d="100"/>
          <a:sy n="103" d="100"/>
        </p:scale>
        <p:origin x="138" y="13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0.png>
</file>

<file path=ppt/media/image11.jpeg>
</file>

<file path=ppt/media/image12.jpeg>
</file>

<file path=ppt/media/image13.png>
</file>

<file path=ppt/media/image14.png>
</file>

<file path=ppt/media/image2.tiff>
</file>

<file path=ppt/media/image3.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DE112-C81D-4AC4-A1B5-6C9192B60C4E}" type="datetimeFigureOut">
              <a:rPr lang="en-US" smtClean="0"/>
              <a:t>10/3/2021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0555C7-47E2-473D-9A8B-669E0F6B15A1}" type="slidenum">
              <a:rPr lang="en-US" smtClean="0"/>
              <a:t>‹#›</a:t>
            </a:fld>
            <a:endParaRPr lang="en-US"/>
          </a:p>
        </p:txBody>
      </p:sp>
    </p:spTree>
    <p:extLst>
      <p:ext uri="{BB962C8B-B14F-4D97-AF65-F5344CB8AC3E}">
        <p14:creationId xmlns:p14="http://schemas.microsoft.com/office/powerpoint/2010/main" val="1701848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90955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18189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364881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88157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1993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74856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15054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1993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40297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985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9350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93503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93503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48862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a:p>
        </p:txBody>
      </p:sp>
      <p:sp>
        <p:nvSpPr>
          <p:cNvPr id="4" name="Foliennummernplatzhalt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040263-FBBC-400D-8486-09D04C84774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55290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pic>
        <p:nvPicPr>
          <p:cNvPr id="6" name="Picture Placeholder 14" descr="A person sitting at a desk in a small room&#10;&#10;Description automatically generated">
            <a:extLst>
              <a:ext uri="{FF2B5EF4-FFF2-40B4-BE49-F238E27FC236}">
                <a16:creationId xmlns:a16="http://schemas.microsoft.com/office/drawing/2014/main" id="{1C84C4C5-E503-4053-8436-3B5821287A25}"/>
              </a:ext>
            </a:extLst>
          </p:cNvPr>
          <p:cNvPicPr>
            <a:picLocks noChangeAspect="1"/>
          </p:cNvPicPr>
          <p:nvPr userDrawn="1"/>
        </p:nvPicPr>
        <p:blipFill>
          <a:blip r:embed="rId2"/>
          <a:srcRect t="7813" b="7813"/>
          <a:stretch>
            <a:fillRect/>
          </a:stretch>
        </p:blipFill>
        <p:spPr>
          <a:xfrm>
            <a:off x="0" y="0"/>
            <a:ext cx="12056806" cy="6858000"/>
          </a:xfrm>
          <a:prstGeom prst="rect">
            <a:avLst/>
          </a:prstGeom>
        </p:spPr>
      </p:pic>
      <p:sp>
        <p:nvSpPr>
          <p:cNvPr id="2" name="Rechteck 1">
            <a:extLst>
              <a:ext uri="{FF2B5EF4-FFF2-40B4-BE49-F238E27FC236}">
                <a16:creationId xmlns:a16="http://schemas.microsoft.com/office/drawing/2014/main" id="{A80235FD-31B8-409A-A4C0-E19189C3997C}"/>
              </a:ext>
            </a:extLst>
          </p:cNvPr>
          <p:cNvSpPr/>
          <p:nvPr userDrawn="1"/>
        </p:nvSpPr>
        <p:spPr bwMode="auto">
          <a:xfrm>
            <a:off x="-9101" y="0"/>
            <a:ext cx="12065907" cy="6858000"/>
          </a:xfrm>
          <a:prstGeom prst="rect">
            <a:avLst/>
          </a:prstGeom>
          <a:gradFill>
            <a:gsLst>
              <a:gs pos="0">
                <a:schemeClr val="bg1"/>
              </a:gs>
              <a:gs pos="43500">
                <a:srgbClr val="000000"/>
              </a:gs>
              <a:gs pos="78000">
                <a:srgbClr val="000000">
                  <a:alpha val="0"/>
                </a:srgbClr>
              </a:gs>
              <a:gs pos="100000">
                <a:schemeClr val="bg1"/>
              </a:gs>
            </a:gsLst>
            <a:lin ang="0" scaled="0"/>
          </a:gra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8" name="MS logo white - EMF">
            <a:extLst>
              <a:ext uri="{FF2B5EF4-FFF2-40B4-BE49-F238E27FC236}">
                <a16:creationId xmlns:a16="http://schemas.microsoft.com/office/drawing/2014/main" id="{A5FD25A3-FAAE-49A4-9EA6-462C6C3C4EA1}"/>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bwMode="black">
          <a:xfrm>
            <a:off x="307275" y="375253"/>
            <a:ext cx="3714963" cy="889136"/>
          </a:xfrm>
          <a:prstGeom prst="rect">
            <a:avLst/>
          </a:prstGeom>
        </p:spPr>
      </p:pic>
    </p:spTree>
    <p:extLst>
      <p:ext uri="{BB962C8B-B14F-4D97-AF65-F5344CB8AC3E}">
        <p14:creationId xmlns:p14="http://schemas.microsoft.com/office/powerpoint/2010/main" val="187772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42" presetClass="path" presetSubtype="0" decel="50000" fill="hold" nodeType="withEffect">
                                  <p:stCondLst>
                                    <p:cond delay="0"/>
                                  </p:stCondLst>
                                  <p:childTnLst>
                                    <p:animMotion origin="layout" path="M -4.16667E-6 0.04491 L -4.16667E-6 -4.44444E-6 " pathEditMode="relative" rAng="0" ptsTypes="AA">
                                      <p:cBhvr>
                                        <p:cTn id="9" dur="700" fill="hold"/>
                                        <p:tgtEl>
                                          <p:spTgt spid="8"/>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20950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624267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966711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Title Only">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588264" y="457200"/>
            <a:ext cx="11018520" cy="553998"/>
          </a:xfrm>
        </p:spPr>
        <p:txBody>
          <a:bodyPr/>
          <a:lstStyle/>
          <a:p>
            <a:r>
              <a:rPr lang="en-US"/>
              <a:t>Click to edit Master title style</a:t>
            </a:r>
          </a:p>
        </p:txBody>
      </p:sp>
    </p:spTree>
    <p:extLst>
      <p:ext uri="{BB962C8B-B14F-4D97-AF65-F5344CB8AC3E}">
        <p14:creationId xmlns:p14="http://schemas.microsoft.com/office/powerpoint/2010/main" val="3808175796"/>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HEADLINE ONLY">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695C438-517B-4132-8E1E-259A169A43C2}"/>
              </a:ext>
            </a:extLst>
          </p:cNvPr>
          <p:cNvSpPr>
            <a:spLocks noGrp="1"/>
          </p:cNvSpPr>
          <p:nvPr>
            <p:ph type="sldNum" sz="quarter" idx="15"/>
          </p:nvPr>
        </p:nvSpPr>
        <p:spPr/>
        <p:txBody>
          <a:bodyPr/>
          <a:lstStyle/>
          <a:p>
            <a:fld id="{6917C22C-C5D7-4539-A137-217872CE6377}" type="slidenum">
              <a:rPr lang="en-US" smtClean="0"/>
              <a:pPr/>
              <a:t>‹#›</a:t>
            </a:fld>
            <a:endParaRPr lang="en-US"/>
          </a:p>
        </p:txBody>
      </p:sp>
      <p:sp>
        <p:nvSpPr>
          <p:cNvPr id="3" name="Title 2">
            <a:extLst>
              <a:ext uri="{FF2B5EF4-FFF2-40B4-BE49-F238E27FC236}">
                <a16:creationId xmlns:a16="http://schemas.microsoft.com/office/drawing/2014/main" id="{E99C4CE4-CC9A-4190-A887-65B3E41DD214}"/>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152639300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28600" y="114300"/>
            <a:ext cx="8882164" cy="457200"/>
          </a:xfrm>
        </p:spPr>
        <p:txBody>
          <a:bodyPr/>
          <a:lstStyle/>
          <a:p>
            <a:r>
              <a:rPr lang="en-US"/>
              <a:t>Click to edit Master title style</a:t>
            </a:r>
          </a:p>
        </p:txBody>
      </p:sp>
    </p:spTree>
    <p:extLst>
      <p:ext uri="{BB962C8B-B14F-4D97-AF65-F5344CB8AC3E}">
        <p14:creationId xmlns:p14="http://schemas.microsoft.com/office/powerpoint/2010/main" val="321697488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able layout">
    <p:spTree>
      <p:nvGrpSpPr>
        <p:cNvPr id="1" name=""/>
        <p:cNvGrpSpPr/>
        <p:nvPr/>
      </p:nvGrpSpPr>
      <p:grpSpPr>
        <a:xfrm>
          <a:off x="0" y="0"/>
          <a:ext cx="0" cy="0"/>
          <a:chOff x="0" y="0"/>
          <a:chExt cx="0" cy="0"/>
        </a:xfrm>
      </p:grpSpPr>
      <p:sp>
        <p:nvSpPr>
          <p:cNvPr id="4" name="Table Placeholder 3"/>
          <p:cNvSpPr>
            <a:spLocks noGrp="1"/>
          </p:cNvSpPr>
          <p:nvPr>
            <p:ph type="tbl" sz="quarter" idx="10"/>
          </p:nvPr>
        </p:nvSpPr>
        <p:spPr>
          <a:xfrm>
            <a:off x="426424" y="2135536"/>
            <a:ext cx="11336039" cy="4288197"/>
          </a:xfrm>
        </p:spPr>
        <p:txBody>
          <a:bodyPr bIns="1737360" anchor="ctr">
            <a:noAutofit/>
          </a:bodyPr>
          <a:lstStyle>
            <a:lvl1pPr algn="ctr">
              <a:defRPr sz="2000">
                <a:solidFill>
                  <a:srgbClr val="000000"/>
                </a:solidFill>
                <a:latin typeface="+mj-lt"/>
              </a:defRPr>
            </a:lvl1pPr>
          </a:lstStyle>
          <a:p>
            <a:r>
              <a:rPr lang="en-US"/>
              <a:t>Click icon to add table</a:t>
            </a:r>
          </a:p>
        </p:txBody>
      </p:sp>
      <p:sp>
        <p:nvSpPr>
          <p:cNvPr id="5" name="Title Placeholder 1">
            <a:extLst>
              <a:ext uri="{FF2B5EF4-FFF2-40B4-BE49-F238E27FC236}">
                <a16:creationId xmlns:a16="http://schemas.microsoft.com/office/drawing/2014/main" id="{4F997AC3-87B6-4E0B-88C2-A05069E413C4}"/>
              </a:ext>
            </a:extLst>
          </p:cNvPr>
          <p:cNvSpPr>
            <a:spLocks noGrp="1"/>
          </p:cNvSpPr>
          <p:nvPr>
            <p:ph type="title" hasCustomPrompt="1"/>
          </p:nvPr>
        </p:nvSpPr>
        <p:spPr>
          <a:xfrm>
            <a:off x="426424" y="440495"/>
            <a:ext cx="11336039" cy="739343"/>
          </a:xfrm>
          <a:prstGeom prst="rect">
            <a:avLst/>
          </a:prstGeom>
        </p:spPr>
        <p:txBody>
          <a:bodyPr vert="horz" wrap="square" lIns="0" tIns="164592" rIns="0" bIns="0" rtlCol="0" anchor="t">
            <a:noAutofit/>
          </a:bodyPr>
          <a:lstStyle>
            <a:lvl1pPr>
              <a:defRPr>
                <a:solidFill>
                  <a:srgbClr val="000000"/>
                </a:solidFill>
              </a:defRPr>
            </a:lvl1pPr>
          </a:lstStyle>
          <a:p>
            <a:r>
              <a:rPr lang="en-US"/>
              <a:t>Table layout</a:t>
            </a:r>
          </a:p>
        </p:txBody>
      </p:sp>
    </p:spTree>
    <p:extLst>
      <p:ext uri="{BB962C8B-B14F-4D97-AF65-F5344CB8AC3E}">
        <p14:creationId xmlns:p14="http://schemas.microsoft.com/office/powerpoint/2010/main" val="303094623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0876715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408665175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6" name="TextBox 5">
            <a:extLst>
              <a:ext uri="{FF2B5EF4-FFF2-40B4-BE49-F238E27FC236}">
                <a16:creationId xmlns:a16="http://schemas.microsoft.com/office/drawing/2014/main" id="{16BDF4B0-32EF-4DA8-9A83-B73DD831057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674889786"/>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Slide 2">
    <p:spTree>
      <p:nvGrpSpPr>
        <p:cNvPr id="1" name=""/>
        <p:cNvGrpSpPr/>
        <p:nvPr/>
      </p:nvGrpSpPr>
      <p:grpSpPr>
        <a:xfrm>
          <a:off x="0" y="0"/>
          <a:ext cx="0" cy="0"/>
          <a:chOff x="0" y="0"/>
          <a:chExt cx="0" cy="0"/>
        </a:xfrm>
      </p:grpSpPr>
      <p:sp>
        <p:nvSpPr>
          <p:cNvPr id="2" name="Rectangle 19">
            <a:extLst>
              <a:ext uri="{FF2B5EF4-FFF2-40B4-BE49-F238E27FC236}">
                <a16:creationId xmlns:a16="http://schemas.microsoft.com/office/drawing/2014/main" id="{1C630332-E37F-4AC5-B32B-342E015F96D0}"/>
              </a:ext>
            </a:extLst>
          </p:cNvPr>
          <p:cNvSpPr/>
          <p:nvPr userDrawn="1"/>
        </p:nvSpPr>
        <p:spPr bwMode="auto">
          <a:xfrm>
            <a:off x="0" y="0"/>
            <a:ext cx="10518405" cy="6858000"/>
          </a:xfrm>
          <a:prstGeom prst="rect">
            <a:avLst/>
          </a:prstGeom>
          <a:gradFill flip="none" rotWithShape="1">
            <a:gsLst>
              <a:gs pos="0">
                <a:schemeClr val="bg1"/>
              </a:gs>
              <a:gs pos="39400">
                <a:srgbClr val="000000"/>
              </a:gs>
              <a:gs pos="100000">
                <a:schemeClr val="bg1">
                  <a:alpha val="0"/>
                </a:schemeClr>
              </a:gs>
            </a:gsLst>
            <a:lin ang="0" scaled="0"/>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000000"/>
              </a:solidFill>
              <a:ea typeface="Segoe UI" pitchFamily="34" charset="0"/>
              <a:cs typeface="Segoe UI" pitchFamily="34" charset="0"/>
            </a:endParaRPr>
          </a:p>
        </p:txBody>
      </p:sp>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8" name="MS logo white - EMF">
            <a:extLst>
              <a:ext uri="{FF2B5EF4-FFF2-40B4-BE49-F238E27FC236}">
                <a16:creationId xmlns:a16="http://schemas.microsoft.com/office/drawing/2014/main" id="{A5FD25A3-FAAE-49A4-9EA6-462C6C3C4EA1}"/>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bwMode="black">
          <a:xfrm>
            <a:off x="307275" y="375253"/>
            <a:ext cx="3714963" cy="889136"/>
          </a:xfrm>
          <a:prstGeom prst="rect">
            <a:avLst/>
          </a:prstGeom>
        </p:spPr>
      </p:pic>
    </p:spTree>
    <p:extLst>
      <p:ext uri="{BB962C8B-B14F-4D97-AF65-F5344CB8AC3E}">
        <p14:creationId xmlns:p14="http://schemas.microsoft.com/office/powerpoint/2010/main" val="527309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42" presetClass="path" presetSubtype="0" decel="50000" fill="hold" nodeType="withEffect">
                                  <p:stCondLst>
                                    <p:cond delay="0"/>
                                  </p:stCondLst>
                                  <p:childTnLst>
                                    <p:animMotion origin="layout" path="M -4.16667E-6 0.04491 L -4.16667E-6 -4.44444E-6 " pathEditMode="relative" rAng="0" ptsTypes="AA">
                                      <p:cBhvr>
                                        <p:cTn id="9" dur="700" fill="hold"/>
                                        <p:tgtEl>
                                          <p:spTgt spid="8"/>
                                        </p:tgtEl>
                                        <p:attrNameLst>
                                          <p:attrName>ppt_x</p:attrName>
                                          <p:attrName>ppt_y</p:attrName>
                                        </p:attrNameLst>
                                      </p:cBhvr>
                                      <p:rCtr x="0" y="-22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Executive Summary - Title only ">
    <p:spTree>
      <p:nvGrpSpPr>
        <p:cNvPr id="1" name=""/>
        <p:cNvGrpSpPr/>
        <p:nvPr/>
      </p:nvGrpSpPr>
      <p:grpSpPr>
        <a:xfrm>
          <a:off x="0" y="0"/>
          <a:ext cx="0" cy="0"/>
          <a:chOff x="0" y="0"/>
          <a:chExt cx="0" cy="0"/>
        </a:xfrm>
      </p:grpSpPr>
      <p:sp>
        <p:nvSpPr>
          <p:cNvPr id="2" name="Title 1"/>
          <p:cNvSpPr>
            <a:spLocks noGrp="1"/>
          </p:cNvSpPr>
          <p:nvPr>
            <p:ph type="title"/>
          </p:nvPr>
        </p:nvSpPr>
        <p:spPr>
          <a:xfrm>
            <a:off x="3203787" y="182880"/>
            <a:ext cx="6293605" cy="423769"/>
          </a:xfrm>
        </p:spPr>
        <p:txBody>
          <a:bodyPr/>
          <a:lstStyle>
            <a:lvl1pPr>
              <a:defRPr sz="2200"/>
            </a:lvl1pPr>
          </a:lstStyle>
          <a:p>
            <a:r>
              <a:rPr lang="en-US"/>
              <a:t>Click to edit Master title style</a:t>
            </a:r>
          </a:p>
        </p:txBody>
      </p:sp>
      <p:sp>
        <p:nvSpPr>
          <p:cNvPr id="8" name="Slide Number Placeholder 7"/>
          <p:cNvSpPr>
            <a:spLocks noGrp="1"/>
          </p:cNvSpPr>
          <p:nvPr>
            <p:ph type="sldNum" sz="quarter" idx="11"/>
          </p:nvPr>
        </p:nvSpPr>
        <p:spPr>
          <a:xfrm>
            <a:off x="8610600" y="6356350"/>
            <a:ext cx="2743200" cy="365125"/>
          </a:xfrm>
          <a:prstGeom prst="rect">
            <a:avLst/>
          </a:prstGeom>
        </p:spPr>
        <p:txBody>
          <a:bodyPr/>
          <a:lstStyle/>
          <a:p>
            <a:fld id="{AA51F4C4-43BE-4293-9866-908CCEECE991}" type="slidenum">
              <a:rPr lang="en-US" smtClean="0"/>
              <a:t>‹#›</a:t>
            </a:fld>
            <a:endParaRPr lang="en-US"/>
          </a:p>
        </p:txBody>
      </p:sp>
    </p:spTree>
    <p:extLst>
      <p:ext uri="{BB962C8B-B14F-4D97-AF65-F5344CB8AC3E}">
        <p14:creationId xmlns:p14="http://schemas.microsoft.com/office/powerpoint/2010/main" val="1757427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576">
          <p15:clr>
            <a:srgbClr val="F26B43"/>
          </p15:clr>
        </p15:guide>
        <p15:guide id="2" orient="horz" pos="120">
          <p15:clr>
            <a:srgbClr val="F26B43"/>
          </p15:clr>
        </p15:guide>
        <p15:guide id="3" pos="2470">
          <p15:clr>
            <a:srgbClr val="F26B43"/>
          </p15:clr>
        </p15:guide>
        <p15:guide id="4" orient="horz" pos="2336">
          <p15:clr>
            <a:srgbClr val="F26B43"/>
          </p15:clr>
        </p15:guide>
        <p15:guide id="5" pos="4800">
          <p15:clr>
            <a:srgbClr val="F26B43"/>
          </p15:clr>
        </p15:guide>
        <p15:guide id="6" pos="4920">
          <p15:clr>
            <a:srgbClr val="F26B43"/>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2_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92443"/>
          </a:xfrm>
        </p:spPr>
        <p:txBody>
          <a:bodyPr wrap="square" lIns="0" tIns="0" rIns="0" bIns="0">
            <a:spAutoFit/>
          </a:bodyPr>
          <a:lstStyle>
            <a:lvl1pPr>
              <a:lnSpc>
                <a:spcPct val="100000"/>
              </a:lnSpc>
              <a:defRPr sz="3200" strike="noStrike">
                <a:gradFill>
                  <a:gsLst>
                    <a:gs pos="83000">
                      <a:schemeClr val="tx1"/>
                    </a:gs>
                    <a:gs pos="99000">
                      <a:schemeClr val="tx1"/>
                    </a:gs>
                  </a:gsLst>
                  <a:lin ang="5400000" scaled="1"/>
                </a:gradFill>
              </a:defRPr>
            </a:lvl1pPr>
          </a:lstStyle>
          <a:p>
            <a:r>
              <a:rPr lang="en-US"/>
              <a:t>Title</a:t>
            </a:r>
          </a:p>
        </p:txBody>
      </p:sp>
    </p:spTree>
    <p:extLst>
      <p:ext uri="{BB962C8B-B14F-4D97-AF65-F5344CB8AC3E}">
        <p14:creationId xmlns:p14="http://schemas.microsoft.com/office/powerpoint/2010/main" val="172379314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lumns special">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096000" y="0"/>
            <a:ext cx="6096000" cy="6858000"/>
          </a:xfrm>
          <a:blipFill dpi="0" rotWithShape="1">
            <a:blip r:embed="rId2" cstate="screen">
              <a:extLst>
                <a:ext uri="{28A0092B-C50C-407E-A947-70E740481C1C}">
                  <a14:useLocalDpi xmlns:a14="http://schemas.microsoft.com/office/drawing/2010/main"/>
                </a:ext>
              </a:extLst>
            </a:blip>
            <a:srcRect/>
            <a:stretch>
              <a:fillRect/>
            </a:stretch>
          </a:blipFill>
          <a:ln>
            <a:solidFill>
              <a:schemeClr val="bg1"/>
            </a:solidFill>
          </a:ln>
        </p:spPr>
        <p:txBody>
          <a:bodyPr anchor="ctr">
            <a:noAutofit/>
          </a:bodyPr>
          <a:lstStyle>
            <a:lvl1pPr marL="0" indent="0" algn="ctr">
              <a:lnSpc>
                <a:spcPct val="100000"/>
              </a:lnSpc>
              <a:buNone/>
              <a:defRPr sz="1961">
                <a:solidFill>
                  <a:schemeClr val="bg2"/>
                </a:solidFill>
                <a:latin typeface="+mj-lt"/>
              </a:defRPr>
            </a:lvl1pPr>
          </a:lstStyle>
          <a:p>
            <a:r>
              <a:rPr lang="en-US"/>
              <a:t>Drop photo here</a:t>
            </a:r>
          </a:p>
        </p:txBody>
      </p:sp>
      <p:sp>
        <p:nvSpPr>
          <p:cNvPr id="7" name="Content Placeholder 15">
            <a:extLst>
              <a:ext uri="{FF2B5EF4-FFF2-40B4-BE49-F238E27FC236}">
                <a16:creationId xmlns:a16="http://schemas.microsoft.com/office/drawing/2014/main" id="{08775E9A-E243-2046-B8DC-0221199E061E}"/>
              </a:ext>
            </a:extLst>
          </p:cNvPr>
          <p:cNvSpPr>
            <a:spLocks noGrp="1"/>
          </p:cNvSpPr>
          <p:nvPr>
            <p:ph sz="quarter" idx="20" hasCustomPrompt="1"/>
          </p:nvPr>
        </p:nvSpPr>
        <p:spPr>
          <a:xfrm>
            <a:off x="568047" y="1737017"/>
            <a:ext cx="541812" cy="457575"/>
          </a:xfrm>
          <a:solidFill>
            <a:schemeClr val="bg1">
              <a:lumMod val="85000"/>
            </a:schemeClr>
          </a:solidFill>
        </p:spPr>
        <p:txBody>
          <a:bodyPr anchor="ctr">
            <a:noAutofit/>
          </a:bodyPr>
          <a:lstStyle>
            <a:lvl1pPr marL="0" indent="0" algn="ctr">
              <a:lnSpc>
                <a:spcPct val="100000"/>
              </a:lnSpc>
              <a:buNone/>
              <a:defRPr sz="1961">
                <a:solidFill>
                  <a:schemeClr val="tx2"/>
                </a:solidFill>
                <a:latin typeface="+mj-lt"/>
              </a:defRPr>
            </a:lvl1pPr>
          </a:lstStyle>
          <a:p>
            <a:pPr lvl="0"/>
            <a:r>
              <a:rPr lang="en-US"/>
              <a:t> </a:t>
            </a:r>
          </a:p>
        </p:txBody>
      </p:sp>
      <p:sp>
        <p:nvSpPr>
          <p:cNvPr id="8" name="Content Placeholder 15">
            <a:extLst>
              <a:ext uri="{FF2B5EF4-FFF2-40B4-BE49-F238E27FC236}">
                <a16:creationId xmlns:a16="http://schemas.microsoft.com/office/drawing/2014/main" id="{6164B16A-A73D-9847-81E2-E7435B449125}"/>
              </a:ext>
            </a:extLst>
          </p:cNvPr>
          <p:cNvSpPr>
            <a:spLocks noGrp="1"/>
          </p:cNvSpPr>
          <p:nvPr>
            <p:ph sz="quarter" idx="21" hasCustomPrompt="1"/>
          </p:nvPr>
        </p:nvSpPr>
        <p:spPr>
          <a:xfrm>
            <a:off x="568047" y="2921255"/>
            <a:ext cx="541812" cy="453011"/>
          </a:xfrm>
          <a:solidFill>
            <a:schemeClr val="bg1">
              <a:lumMod val="85000"/>
            </a:schemeClr>
          </a:solidFill>
        </p:spPr>
        <p:txBody>
          <a:bodyPr anchor="ctr">
            <a:noAutofit/>
          </a:bodyPr>
          <a:lstStyle>
            <a:lvl1pPr marL="0" indent="0" algn="ctr">
              <a:lnSpc>
                <a:spcPct val="100000"/>
              </a:lnSpc>
              <a:buNone/>
              <a:defRPr sz="1961">
                <a:solidFill>
                  <a:schemeClr val="tx2"/>
                </a:solidFill>
                <a:latin typeface="+mj-lt"/>
              </a:defRPr>
            </a:lvl1pPr>
          </a:lstStyle>
          <a:p>
            <a:pPr lvl="0"/>
            <a:r>
              <a:rPr lang="en-US"/>
              <a:t> </a:t>
            </a:r>
          </a:p>
        </p:txBody>
      </p:sp>
      <p:sp>
        <p:nvSpPr>
          <p:cNvPr id="9" name="Content Placeholder 15">
            <a:extLst>
              <a:ext uri="{FF2B5EF4-FFF2-40B4-BE49-F238E27FC236}">
                <a16:creationId xmlns:a16="http://schemas.microsoft.com/office/drawing/2014/main" id="{A8BDB077-8E90-5947-9714-212B96762141}"/>
              </a:ext>
            </a:extLst>
          </p:cNvPr>
          <p:cNvSpPr>
            <a:spLocks noGrp="1"/>
          </p:cNvSpPr>
          <p:nvPr>
            <p:ph sz="quarter" idx="22" hasCustomPrompt="1"/>
          </p:nvPr>
        </p:nvSpPr>
        <p:spPr>
          <a:xfrm>
            <a:off x="568047" y="4096365"/>
            <a:ext cx="541812" cy="457575"/>
          </a:xfrm>
          <a:solidFill>
            <a:schemeClr val="bg1">
              <a:lumMod val="85000"/>
            </a:schemeClr>
          </a:solidFill>
        </p:spPr>
        <p:txBody>
          <a:bodyPr anchor="ctr">
            <a:noAutofit/>
          </a:bodyPr>
          <a:lstStyle>
            <a:lvl1pPr marL="0" indent="0" algn="ctr">
              <a:lnSpc>
                <a:spcPct val="100000"/>
              </a:lnSpc>
              <a:buNone/>
              <a:defRPr sz="1961">
                <a:solidFill>
                  <a:schemeClr val="tx2"/>
                </a:solidFill>
                <a:latin typeface="+mj-lt"/>
              </a:defRPr>
            </a:lvl1pPr>
          </a:lstStyle>
          <a:p>
            <a:pPr lvl="0"/>
            <a:r>
              <a:rPr lang="en-US"/>
              <a:t> </a:t>
            </a:r>
          </a:p>
        </p:txBody>
      </p:sp>
      <p:sp>
        <p:nvSpPr>
          <p:cNvPr id="10" name="Title Placeholder 1">
            <a:extLst>
              <a:ext uri="{FF2B5EF4-FFF2-40B4-BE49-F238E27FC236}">
                <a16:creationId xmlns:a16="http://schemas.microsoft.com/office/drawing/2014/main" id="{9770FDFA-95F7-A740-B648-82C4E6B49EE8}"/>
              </a:ext>
            </a:extLst>
          </p:cNvPr>
          <p:cNvSpPr>
            <a:spLocks noGrp="1"/>
          </p:cNvSpPr>
          <p:nvPr>
            <p:ph type="title" hasCustomPrompt="1"/>
          </p:nvPr>
        </p:nvSpPr>
        <p:spPr>
          <a:xfrm>
            <a:off x="568048" y="720062"/>
            <a:ext cx="4482124" cy="600791"/>
          </a:xfrm>
          <a:prstGeom prst="rect">
            <a:avLst/>
          </a:prstGeom>
        </p:spPr>
        <p:txBody>
          <a:bodyPr vert="horz" wrap="square" lIns="0" tIns="164592" rIns="0" bIns="0" rtlCol="0" anchor="b">
            <a:noAutofit/>
          </a:bodyPr>
          <a:lstStyle>
            <a:lvl1pPr>
              <a:lnSpc>
                <a:spcPct val="100000"/>
              </a:lnSpc>
              <a:defRPr sz="2745"/>
            </a:lvl1pPr>
          </a:lstStyle>
          <a:p>
            <a:r>
              <a:rPr lang="en-US"/>
              <a:t>Title 2 columns option 28pts</a:t>
            </a:r>
          </a:p>
        </p:txBody>
      </p:sp>
      <p:sp>
        <p:nvSpPr>
          <p:cNvPr id="11" name="Text Placeholder 3">
            <a:extLst>
              <a:ext uri="{FF2B5EF4-FFF2-40B4-BE49-F238E27FC236}">
                <a16:creationId xmlns:a16="http://schemas.microsoft.com/office/drawing/2014/main" id="{FF6BB682-4D27-7D44-8494-B1B895E90EC3}"/>
              </a:ext>
            </a:extLst>
          </p:cNvPr>
          <p:cNvSpPr>
            <a:spLocks noGrp="1"/>
          </p:cNvSpPr>
          <p:nvPr>
            <p:ph type="body" sz="quarter" idx="23" hasCustomPrompt="1"/>
          </p:nvPr>
        </p:nvSpPr>
        <p:spPr>
          <a:xfrm>
            <a:off x="1494042" y="1700066"/>
            <a:ext cx="3556129" cy="770920"/>
          </a:xfrm>
        </p:spPr>
        <p:txBody>
          <a:bodyPr wrap="square" lIns="0" tIns="0" rIns="0" bIns="0">
            <a:noAutofit/>
          </a:bodyPr>
          <a:lstStyle>
            <a:lvl1pPr marL="0" marR="0" indent="0" algn="l" defTabSz="914367" rtl="0" eaLnBrk="1" fontAlgn="auto" latinLnBrk="0" hangingPunct="1">
              <a:lnSpc>
                <a:spcPct val="100000"/>
              </a:lnSpc>
              <a:spcBef>
                <a:spcPts val="0"/>
              </a:spcBef>
              <a:spcAft>
                <a:spcPts val="2549"/>
              </a:spcAft>
              <a:buClrTx/>
              <a:buSzPct val="90000"/>
              <a:buFont typeface="Wingdings" panose="05000000000000000000" pitchFamily="2" charset="2"/>
              <a:buNone/>
              <a:tabLst/>
              <a:defRPr sz="1765" b="0" i="0">
                <a:solidFill>
                  <a:srgbClr val="000000"/>
                </a:solidFill>
                <a:latin typeface="Segoe UI Light" panose="020B0502040204020203" pitchFamily="34" charset="0"/>
                <a:cs typeface="Segoe UI Light" panose="020B0502040204020203" pitchFamily="34" charset="0"/>
              </a:defRPr>
            </a:lvl1pPr>
            <a:lvl2pPr marL="224097" marR="0" indent="0" algn="l" defTabSz="914367" rtl="0" eaLnBrk="1" fontAlgn="auto" latinLnBrk="0" hangingPunct="1">
              <a:lnSpc>
                <a:spcPct val="90000"/>
              </a:lnSpc>
              <a:spcBef>
                <a:spcPct val="20000"/>
              </a:spcBef>
              <a:spcAft>
                <a:spcPts val="0"/>
              </a:spcAft>
              <a:buClrTx/>
              <a:buSzPct val="90000"/>
              <a:buFont typeface="Wingdings" panose="05000000000000000000" pitchFamily="2" charset="2"/>
              <a:buNone/>
              <a:tabLst/>
              <a:defRPr/>
            </a:lvl2pPr>
            <a:lvl3pPr marL="448193" indent="0">
              <a:buNone/>
              <a:defRPr/>
            </a:lvl3pPr>
            <a:lvl4pPr marL="672290" indent="0">
              <a:buNone/>
              <a:defRPr/>
            </a:lvl4pPr>
            <a:lvl5pPr marL="896386" indent="0">
              <a:buNone/>
              <a:defRPr/>
            </a:lvl5pPr>
          </a:lstStyle>
          <a:p>
            <a:pPr lvl="0"/>
            <a:r>
              <a:rPr lang="pt-BR" err="1"/>
              <a:t>Content</a:t>
            </a:r>
            <a:r>
              <a:rPr lang="pt-BR"/>
              <a:t> </a:t>
            </a:r>
            <a:r>
              <a:rPr lang="pt-BR" err="1"/>
              <a:t>option</a:t>
            </a:r>
            <a:r>
              <a:rPr lang="pt-BR"/>
              <a:t> 18pts</a:t>
            </a:r>
          </a:p>
        </p:txBody>
      </p:sp>
    </p:spTree>
    <p:extLst>
      <p:ext uri="{BB962C8B-B14F-4D97-AF65-F5344CB8AC3E}">
        <p14:creationId xmlns:p14="http://schemas.microsoft.com/office/powerpoint/2010/main" val="396913649"/>
      </p:ext>
    </p:extLst>
  </p:cSld>
  <p:clrMapOvr>
    <a:masterClrMapping/>
  </p:clrMapOvr>
  <p:transition>
    <p:fade/>
  </p:transition>
  <p:extLst>
    <p:ext uri="{DCECCB84-F9BA-43D5-87BE-67443E8EF086}">
      <p15:sldGuideLst xmlns:p15="http://schemas.microsoft.com/office/powerpoint/2012/main">
        <p15:guide id="1" pos="3917">
          <p15:clr>
            <a:srgbClr val="FBAE40"/>
          </p15:clr>
        </p15:guide>
        <p15:guide id="3" pos="3245">
          <p15:clr>
            <a:srgbClr val="FBAE40"/>
          </p15:clr>
        </p15:guide>
        <p15:guide id="4" orient="horz" pos="1075">
          <p15:clr>
            <a:srgbClr val="FBAE40"/>
          </p15:clr>
        </p15:guide>
        <p15:guide id="5" orient="horz" pos="78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048" y="589921"/>
            <a:ext cx="11055907" cy="488865"/>
          </a:xfrm>
        </p:spPr>
        <p:txBody>
          <a:bodyPr wrap="square" lIns="0" tIns="0" rIns="0" bIns="0">
            <a:spAutoFit/>
          </a:bodyPr>
          <a:lstStyle>
            <a:lvl1pPr>
              <a:lnSpc>
                <a:spcPct val="90000"/>
              </a:lnSpc>
              <a:defRPr sz="3529" strike="noStrike">
                <a:solidFill>
                  <a:schemeClr val="tx1"/>
                </a:solidFill>
              </a:defRPr>
            </a:lvl1pPr>
          </a:lstStyle>
          <a:p>
            <a:r>
              <a:rPr lang="en-US"/>
              <a:t>Title</a:t>
            </a:r>
          </a:p>
        </p:txBody>
      </p:sp>
    </p:spTree>
    <p:extLst>
      <p:ext uri="{BB962C8B-B14F-4D97-AF65-F5344CB8AC3E}">
        <p14:creationId xmlns:p14="http://schemas.microsoft.com/office/powerpoint/2010/main" val="178936834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Section Title">
    <p:bg>
      <p:bgPr>
        <a:solidFill>
          <a:srgbClr val="0C7EC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384"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153053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_Title Only">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8263" y="457200"/>
            <a:ext cx="11018520" cy="677108"/>
          </a:xfrm>
        </p:spPr>
        <p:txBody>
          <a:bodyPr/>
          <a:lstStyle>
            <a:lvl1pPr>
              <a:defRPr sz="4400">
                <a:solidFill>
                  <a:srgbClr val="742774"/>
                </a:solidFill>
              </a:defRPr>
            </a:lvl1pPr>
          </a:lstStyle>
          <a:p>
            <a:r>
              <a:rPr lang="en-US"/>
              <a:t>Title of the page</a:t>
            </a:r>
          </a:p>
        </p:txBody>
      </p:sp>
    </p:spTree>
    <p:extLst>
      <p:ext uri="{BB962C8B-B14F-4D97-AF65-F5344CB8AC3E}">
        <p14:creationId xmlns:p14="http://schemas.microsoft.com/office/powerpoint/2010/main" val="3592149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9121006B-09FA-4F62-9542-4F6479B0897F}"/>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22246804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053841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Tree>
    <p:extLst>
      <p:ext uri="{BB962C8B-B14F-4D97-AF65-F5344CB8AC3E}">
        <p14:creationId xmlns:p14="http://schemas.microsoft.com/office/powerpoint/2010/main" val="108547134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56788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0066233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3168875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993734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230137234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s://www.mercell.com/" TargetMode="External"/><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1 – Office App</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#ReturnToOffice #IT</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seats we normally have screen, dock station, keyboard and other equipment, but sometimes the equipment is damaged, and we need to get feedback from the internal user. We also need to manage stock for home office equipment.</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need to find a solution to organize place, equipment warehouse and who is in the office. We need a solution to find the available seats, which equipment is in each place and manage stock.</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Setup the fixed equipment in each seat and give the possibility for the employee to reserve a specific space, see who is in the office from his/her department, provide feedback on equipment or other things. Possibility to see the equipment in stock for home office.</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153465"/>
              <a:ext cx="552872" cy="549582"/>
              <a:chOff x="612224" y="315346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15346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295629"/>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app needs to handle parallel users during the day, preferable the app is to be used with mobile devices. </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The employee get alerts about his/her reservations or stock waiting list notifications</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Power Apps Model Driven App for Backoffice with possibility to CRUD: equipment, seats and others</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Save the data in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and use Power Apps canvas for a better experience with the employees. Use Power Automate for the automation</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0078D4"/>
                  </a:solidFill>
                  <a:effectLst/>
                  <a:uLnTx/>
                  <a:uFillTx/>
                  <a:latin typeface="Segoe UI Semibold"/>
                  <a:ea typeface="+mn-ea"/>
                  <a:cs typeface="Segoe UI Semibold"/>
                </a:rPr>
                <a:t>2)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Use Microsoft Teams to embed the Power Apps and create teams notifications for handling different automation scenarios</a:t>
              </a:r>
              <a:endParaRPr kumimoji="0" lang="en-US" sz="1400" b="0" i="0" u="none" strike="noStrike" kern="1200" cap="none" spc="0" normalizeH="0" baseline="0" noProof="0">
                <a:ln w="3175">
                  <a:noFill/>
                </a:ln>
                <a:solidFill>
                  <a:srgbClr val="FFFFFF"/>
                </a:solidFill>
                <a:effectLst/>
                <a:uLnTx/>
                <a:uFillTx/>
                <a:latin typeface="Segoe UI Semibold"/>
                <a:ea typeface="+mn-ea"/>
                <a:cs typeface="Segoe UI Semibold"/>
              </a:endParaRPr>
            </a:p>
            <a:p>
              <a:pPr marL="0" marR="0" lvl="0" indent="0" algn="l" defTabSz="932742" rtl="0" eaLnBrk="1" fontAlgn="auto" latinLnBrk="0" hangingPunct="1">
                <a:lnSpc>
                  <a:spcPct val="90000"/>
                </a:lnSpc>
                <a:spcBef>
                  <a:spcPts val="1200"/>
                </a:spcBef>
                <a:spcAft>
                  <a:spcPts val="0"/>
                </a:spcAft>
                <a:buClrTx/>
                <a:buSzTx/>
                <a:buFontTx/>
                <a:buNone/>
                <a:tabLst/>
                <a:defRPr/>
              </a:pP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6146" name="Picture 2" descr="Logo, company name&#10;&#10;Description automatically generated">
            <a:extLst>
              <a:ext uri="{FF2B5EF4-FFF2-40B4-BE49-F238E27FC236}">
                <a16:creationId xmlns:a16="http://schemas.microsoft.com/office/drawing/2014/main" id="{1FBB81B4-EE8B-4365-8F79-49995F0CB9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0" y="18907"/>
            <a:ext cx="1519030" cy="1519030"/>
          </a:xfrm>
          <a:prstGeom prst="rect">
            <a:avLst/>
          </a:prstGeom>
          <a:noFill/>
        </p:spPr>
      </p:pic>
    </p:spTree>
    <p:extLst>
      <p:ext uri="{BB962C8B-B14F-4D97-AF65-F5344CB8AC3E}">
        <p14:creationId xmlns:p14="http://schemas.microsoft.com/office/powerpoint/2010/main" val="91963138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10 – Organization Information </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dirty="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#IT #OfficeGraph</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We will use this solution as our internal directory finder, where we will merge data from Office Delve, AD and other relevant information we might want to add.</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In our organization we often need to search employee internally and see the organization Map. We are looking for a solution that we can search employee in different departments and organizations in our AD.</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Main goal: </a:t>
              </a:r>
              <a:r>
                <a:rPr kumimoji="0" lang="en-US" sz="1600" b="0" i="0" u="none" strike="noStrike" kern="1200" cap="none" spc="0" normalizeH="0" baseline="0" noProof="0" dirty="0">
                  <a:ln>
                    <a:noFill/>
                  </a:ln>
                  <a:gradFill>
                    <a:gsLst>
                      <a:gs pos="74359">
                        <a:srgbClr val="FFFFFF"/>
                      </a:gs>
                      <a:gs pos="57576">
                        <a:srgbClr val="FFFFFF"/>
                      </a:gs>
                    </a:gsLst>
                    <a:lin ang="5400000" scaled="0"/>
                  </a:gradFill>
                  <a:effectLst/>
                  <a:uLnTx/>
                  <a:uFillTx/>
                  <a:latin typeface="Segoe UI"/>
                  <a:ea typeface="+mn-ea"/>
                  <a:cs typeface="Segoe UI" panose="020B0502040204020203" pitchFamily="34" charset="0"/>
                </a:rPr>
                <a:t>Create a simple UI to search employees inside our organization. We have different companies part of the same group, all these companies are Organizational Units and a search/list should take this in consideration.</a:t>
              </a:r>
              <a:endPar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endParaRP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153465"/>
              <a:ext cx="552872" cy="549582"/>
              <a:chOff x="612224" y="315346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15346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295629"/>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panose="020B0702040204020203" pitchFamily="34" charset="0"/>
                </a:rPr>
                <a:t>the app needs to handle parallel users and a cache system should be implemented.</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Automation:</a:t>
              </a:r>
              <a:endPar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endParaRP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Have a Canvas Apps that is able to user the Office Graph connector or create a custom connector in case of missing functionality. Since the AD doesn’t change often the information can be saved in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and refreshed daily for optimization. Check the attachments for ideas of User Interface.</a:t>
              </a:r>
            </a:p>
            <a:p>
              <a:pPr marL="0" marR="0" lvl="0" indent="0" algn="l" defTabSz="932742" rtl="0" eaLnBrk="1" fontAlgn="auto" latinLnBrk="0" hangingPunct="1">
                <a:lnSpc>
                  <a:spcPct val="90000"/>
                </a:lnSpc>
                <a:spcBef>
                  <a:spcPts val="1200"/>
                </a:spcBef>
                <a:spcAft>
                  <a:spcPts val="0"/>
                </a:spcAft>
                <a:buClrTx/>
                <a:buSzTx/>
                <a:buFontTx/>
                <a:buNone/>
                <a:tabLst/>
                <a:defRPr/>
              </a:pPr>
              <a:endPar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4" name="Picture 2" descr="Logo&#10;&#10;Description automatically generated">
            <a:extLst>
              <a:ext uri="{FF2B5EF4-FFF2-40B4-BE49-F238E27FC236}">
                <a16:creationId xmlns:a16="http://schemas.microsoft.com/office/drawing/2014/main" id="{65E5F6B8-E3FF-4D94-AFF8-6FF7826DF2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9949" y="45778"/>
            <a:ext cx="2393461" cy="1467546"/>
          </a:xfrm>
          <a:prstGeom prst="rect">
            <a:avLst/>
          </a:prstGeom>
          <a:noFill/>
        </p:spPr>
      </p:pic>
    </p:spTree>
    <p:extLst>
      <p:ext uri="{BB962C8B-B14F-4D97-AF65-F5344CB8AC3E}">
        <p14:creationId xmlns:p14="http://schemas.microsoft.com/office/powerpoint/2010/main" val="116971789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11 – Graduates Onboarding</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dirty="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#Portal #Onboarding</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If the graduate gets accepted the buddy/responsible will create an onboarding plan with activities and assignments. The graduate will be able to see all that information in the portal.</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In our organization we contract graduates for internal assignments, we need to have a gradate Portal where the students will be able to login with social media ID Providers and register more information..</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dirty="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rPr>
                <a:t>Simplify the graduate registration and onboard experience inside the organization. Before the graduate is part of the AD we need to have an external application (Portal) to communicate but afterwards will be with internal PowerApps. </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153465"/>
              <a:ext cx="552872" cy="549582"/>
              <a:chOff x="612224" y="315346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15346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295629"/>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 and external login with LinkedIn Identity Provider.</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app needs to handle parallel users during the day, preferable the app is to be used with mobile devices. </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rPr>
                <a:t>Automation between graduate &lt;-&gt; Buddy is a must, some alerts needs to be sent to graduate when there is a new assignment and alerts to the buddy when requests are done from the graduate.</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Create a Portal where you enable the graduates to register after login with OOB LinkedIn and expose the Assignments table from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for visibility. Use D365 Marketing to handle the Graduate Journey, with emails,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Sms</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and other engagements points.</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dirty="0">
                  <a:ln w="3175">
                    <a:noFill/>
                  </a:ln>
                  <a:solidFill>
                    <a:srgbClr val="0078D4"/>
                  </a:solidFill>
                  <a:effectLst/>
                  <a:uLnTx/>
                  <a:uFillTx/>
                  <a:latin typeface="Segoe UI Semibold"/>
                  <a:ea typeface="+mn-ea"/>
                  <a:cs typeface="Segoe UI Semibold"/>
                </a:rPr>
                <a:t>2) </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Create a Model Driven App where the Buddy will view all the registrations, assignments and progress of the Graduate. If the graduate will be selected have a Canvas Apps where he continues his assignments and learning paths.</a:t>
              </a:r>
              <a:endParaRPr kumimoji="0" lang="en-US" sz="1400" b="0" i="0" u="none" strike="noStrike" kern="1200" cap="none" spc="0" normalizeH="0" baseline="0" noProof="0" dirty="0">
                <a:ln w="3175">
                  <a:noFill/>
                </a:ln>
                <a:solidFill>
                  <a:srgbClr val="0078D4"/>
                </a:solidFill>
                <a:effectLst/>
                <a:uLnTx/>
                <a:uFillTx/>
                <a:latin typeface="Segoe UI Semibold"/>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12290" name="Picture 2" descr="Logo, company name&#10;&#10;Description automatically generated">
            <a:extLst>
              <a:ext uri="{FF2B5EF4-FFF2-40B4-BE49-F238E27FC236}">
                <a16:creationId xmlns:a16="http://schemas.microsoft.com/office/drawing/2014/main" id="{BA346197-5885-409A-9863-436670C109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17200" y="-8587"/>
            <a:ext cx="1535898" cy="1535898"/>
          </a:xfrm>
          <a:prstGeom prst="rect">
            <a:avLst/>
          </a:prstGeom>
          <a:noFill/>
        </p:spPr>
      </p:pic>
    </p:spTree>
    <p:extLst>
      <p:ext uri="{BB962C8B-B14F-4D97-AF65-F5344CB8AC3E}">
        <p14:creationId xmlns:p14="http://schemas.microsoft.com/office/powerpoint/2010/main" val="205061359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12 – Self service health check</a:t>
            </a:r>
          </a:p>
        </p:txBody>
      </p:sp>
      <p:sp>
        <p:nvSpPr>
          <p:cNvPr id="48" name="Rectangle 68">
            <a:extLst>
              <a:ext uri="{FF2B5EF4-FFF2-40B4-BE49-F238E27FC236}">
                <a16:creationId xmlns:a16="http://schemas.microsoft.com/office/drawing/2014/main" id="{F22CEB36-369E-4DF7-A34A-E729E395E89B}"/>
              </a:ext>
            </a:extLst>
          </p:cNvPr>
          <p:cNvSpPr/>
          <p:nvPr/>
        </p:nvSpPr>
        <p:spPr>
          <a:xfrm>
            <a:off x="327140" y="925374"/>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#ReturnToOffice #Healthcare #SelfService </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After the login the solution needs to inform about some COVID19 related symptoms and ask if the person is felling any of those. If any symptom is present they shouldn’t enter in the office.</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need to find a solution to enable our </a:t>
                </a:r>
                <a:r>
                  <a:rPr kumimoji="0" lang="en-US" sz="1600" b="1"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employee and contractors</a:t>
                </a: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to do a self check on health conditions before enter in the office</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4"/>
            <a:ext cx="5292474" cy="854272"/>
            <a:chOff x="612224" y="3147170"/>
            <a:chExt cx="5292474" cy="854272"/>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secure everyone in the office has done a self check before enter and avoid possible contagious </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165328"/>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 and externals using LinkedIn, Facebook or other  </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246861"/>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normally the solution won’t have too much use during the day but is expected peak hours in the morning</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In case the user login in the organization </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a:rPr>
                <a:t>WiFi</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 or when the person clock in with the organization card</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400" b="0" i="0" u="none" strike="noStrike" kern="1200" cap="none" spc="0" normalizeH="0" baseline="0" noProof="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Power Apps Portals with Out-of-the-box authentication to support multiple providers and have 3 screens.</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Save the data in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and create automation rules with Power Automate</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0078D4"/>
                  </a:solidFill>
                  <a:effectLst/>
                  <a:uLnTx/>
                  <a:uFillTx/>
                  <a:latin typeface="Segoe UI Semibold"/>
                  <a:ea typeface="+mn-ea"/>
                  <a:cs typeface="Segoe UI Semibold"/>
                </a:rPr>
                <a:t>2)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Use Dynamics 365 Marketing Customer Journey Orchestration to automate the Office experience of the employee </a:t>
              </a:r>
            </a:p>
            <a:p>
              <a:pPr marL="0" marR="0" lvl="0" indent="0" algn="l" defTabSz="932742" rtl="0" eaLnBrk="1" fontAlgn="auto" latinLnBrk="0" hangingPunct="1">
                <a:lnSpc>
                  <a:spcPct val="90000"/>
                </a:lnSpc>
                <a:spcBef>
                  <a:spcPts val="1200"/>
                </a:spcBef>
                <a:spcAft>
                  <a:spcPts val="0"/>
                </a:spcAft>
                <a:buClrTx/>
                <a:buSzTx/>
                <a:buFontTx/>
                <a:buNone/>
                <a:tabLst/>
                <a:defRPr/>
              </a:pP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4" name="Picture 2" descr="Shape, square&#10;&#10;Description automatically generated">
            <a:extLst>
              <a:ext uri="{FF2B5EF4-FFF2-40B4-BE49-F238E27FC236}">
                <a16:creationId xmlns:a16="http://schemas.microsoft.com/office/drawing/2014/main" id="{DEDFB298-EECB-4D78-A98E-8D860F39B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0251" y="0"/>
            <a:ext cx="1431749" cy="1431749"/>
          </a:xfrm>
          <a:prstGeom prst="rect">
            <a:avLst/>
          </a:prstGeom>
          <a:noFill/>
        </p:spPr>
      </p:pic>
    </p:spTree>
    <p:extLst>
      <p:ext uri="{BB962C8B-B14F-4D97-AF65-F5344CB8AC3E}">
        <p14:creationId xmlns:p14="http://schemas.microsoft.com/office/powerpoint/2010/main" val="58906284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13 – Lunch reservation</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#ReturnToOffice #DigitalTransformation #Productivity #Sustainability</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Due to possible constrains of the employee the reserved lunch can be released to taken by another employee in situations when the employee can’t go to the office.</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need to find a solution to reserve lunch menus. The solution is only used internally by our AD users and will allow them to pick a plate from a weekly menu.</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4"/>
            <a:ext cx="5292474" cy="854272"/>
            <a:chOff x="612224" y="3147170"/>
            <a:chExt cx="5292474" cy="854272"/>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Make sure we don’t waste good food and reduce our waste footprint. Currently we are communicating using emails which create a lot of emails threads and distraction</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165328"/>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246861"/>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normally the solution have peak hours during the reservation of lunch for next week or day and during lunch time when people search for available lunch. Is not possible to reserve lunch in the same day.</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The employee should be notified the day before that has a lunch reservation and the link to the app to release it if want it</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1981473"/>
            <a:chOff x="6407373" y="4165327"/>
            <a:chExt cx="5289327" cy="19814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19814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Power Apps Model Driven App for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backoffice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with possibility to edit lunch menus and other settings</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Save the data in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and use Power Apps canvas for a better experience with the employees. Use Power Automate for the automation</a:t>
              </a:r>
              <a:endParaRPr kumimoji="0" lang="en-US" sz="1400" b="0" i="0" u="none" strike="noStrike" kern="1200" cap="none" spc="0" normalizeH="0" baseline="0" noProof="0">
                <a:ln w="3175">
                  <a:noFill/>
                </a:ln>
                <a:solidFill>
                  <a:srgbClr val="FFFFFF"/>
                </a:solidFill>
                <a:effectLst/>
                <a:uLnTx/>
                <a:uFillTx/>
                <a:latin typeface="Segoe UI Semibold"/>
                <a:ea typeface="+mn-ea"/>
                <a:cs typeface="Segoe UI Semibold"/>
              </a:endParaRPr>
            </a:p>
            <a:p>
              <a:pPr marL="0" marR="0" lvl="0" indent="0" algn="l" defTabSz="932742" rtl="0" eaLnBrk="1" fontAlgn="auto" latinLnBrk="0" hangingPunct="1">
                <a:lnSpc>
                  <a:spcPct val="90000"/>
                </a:lnSpc>
                <a:spcBef>
                  <a:spcPts val="1200"/>
                </a:spcBef>
                <a:spcAft>
                  <a:spcPts val="0"/>
                </a:spcAft>
                <a:buClrTx/>
                <a:buSzTx/>
                <a:buFontTx/>
                <a:buNone/>
                <a:tabLst/>
                <a:defRPr/>
              </a:pP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4" name="Picture 2" descr="Shape, square&#10;&#10;Description automatically generated">
            <a:extLst>
              <a:ext uri="{FF2B5EF4-FFF2-40B4-BE49-F238E27FC236}">
                <a16:creationId xmlns:a16="http://schemas.microsoft.com/office/drawing/2014/main" id="{A013AD19-EE31-458F-A3D8-CAE7ED3087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0251" y="0"/>
            <a:ext cx="1431749" cy="1431749"/>
          </a:xfrm>
          <a:prstGeom prst="rect">
            <a:avLst/>
          </a:prstGeom>
          <a:noFill/>
        </p:spPr>
      </p:pic>
    </p:spTree>
    <p:extLst>
      <p:ext uri="{BB962C8B-B14F-4D97-AF65-F5344CB8AC3E}">
        <p14:creationId xmlns:p14="http://schemas.microsoft.com/office/powerpoint/2010/main" val="246252543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14 – Store tasks </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#Sustainability</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stores we have refrigerators that need to be checked for temperature when IoT sensor reports an alarm. We also need to create a different task list per store for our employee to follow daily</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need to find a solution to customize employee tasks with the connection of IoT sensors and Proof of Execution (PoE)</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4"/>
            <a:ext cx="5292474" cy="854272"/>
            <a:chOff x="612224" y="3147170"/>
            <a:chExt cx="5292474" cy="854272"/>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Our store manager will create a task list and assign each task to a team or employee. He can also share the task with other store manager to use in their stores. The employee needs to take a photos for PoE</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165328"/>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246861"/>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app needs to handle big loads with parallel users during the day , and need to be fast and simple for all type of employees with mobile devices</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The employee and manager should get alerts when IoT sensors report anormal values, and when tasks are not due in time or not finished in a timely manner </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Power Apps Model Driven App for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backoffice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with possibility to add/edit stores, managers, teams and assets and tasks. Assign tasks to stores, teams or employee by the store manager.</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Save the data in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and use Power Apps canvas for a better experience with the employees. Use Power Automate for the automation</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0078D4"/>
                  </a:solidFill>
                  <a:effectLst/>
                  <a:uLnTx/>
                  <a:uFillTx/>
                  <a:latin typeface="Segoe UI Semibold"/>
                  <a:ea typeface="+mn-ea"/>
                  <a:cs typeface="Segoe UI Semibold"/>
                </a:rPr>
                <a:t>2)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Use Microsoft Teams out of the box solution for task management and find solution </a:t>
              </a:r>
              <a:endParaRPr kumimoji="0" lang="en-US" sz="1400" b="0" i="0" u="none" strike="noStrike" kern="1200" cap="none" spc="0" normalizeH="0" baseline="0" noProof="0">
                <a:ln w="3175">
                  <a:noFill/>
                </a:ln>
                <a:solidFill>
                  <a:srgbClr val="FFFFFF"/>
                </a:solidFill>
                <a:effectLst/>
                <a:uLnTx/>
                <a:uFillTx/>
                <a:latin typeface="Segoe UI Semibold"/>
                <a:ea typeface="+mn-ea"/>
                <a:cs typeface="Segoe UI Semibold"/>
              </a:endParaRPr>
            </a:p>
            <a:p>
              <a:pPr marL="0" marR="0" lvl="0" indent="0" algn="l" defTabSz="932742" rtl="0" eaLnBrk="1" fontAlgn="auto" latinLnBrk="0" hangingPunct="1">
                <a:lnSpc>
                  <a:spcPct val="90000"/>
                </a:lnSpc>
                <a:spcBef>
                  <a:spcPts val="1200"/>
                </a:spcBef>
                <a:spcAft>
                  <a:spcPts val="0"/>
                </a:spcAft>
                <a:buClrTx/>
                <a:buSzTx/>
                <a:buFontTx/>
                <a:buNone/>
                <a:tabLst/>
                <a:defRPr/>
              </a:pP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4" name="Picture 2" descr="Shape, square&#10;&#10;Description automatically generated">
            <a:extLst>
              <a:ext uri="{FF2B5EF4-FFF2-40B4-BE49-F238E27FC236}">
                <a16:creationId xmlns:a16="http://schemas.microsoft.com/office/drawing/2014/main" id="{22CB7809-D839-4B7A-91FB-8208B41B2B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0251" y="0"/>
            <a:ext cx="1431749" cy="1431749"/>
          </a:xfrm>
          <a:prstGeom prst="rect">
            <a:avLst/>
          </a:prstGeom>
          <a:noFill/>
        </p:spPr>
      </p:pic>
    </p:spTree>
    <p:extLst>
      <p:ext uri="{BB962C8B-B14F-4D97-AF65-F5344CB8AC3E}">
        <p14:creationId xmlns:p14="http://schemas.microsoft.com/office/powerpoint/2010/main" val="386996217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15 – </a:t>
            </a:r>
            <a:r>
              <a:rPr kumimoji="0" lang="en-IN" sz="3200" b="0" i="0" u="none" strike="noStrike" kern="1200" cap="none" spc="-50" normalizeH="0" baseline="0" noProof="0" dirty="0" err="1">
                <a:ln w="3175">
                  <a:noFill/>
                </a:ln>
                <a:solidFill>
                  <a:srgbClr val="FFFFFF"/>
                </a:solidFill>
                <a:effectLst/>
                <a:uLnTx/>
                <a:uFillTx/>
                <a:latin typeface="Segoe UI Semibold"/>
                <a:ea typeface="+mn-ea"/>
                <a:cs typeface="Segoe UI" pitchFamily="34" charset="0"/>
              </a:rPr>
              <a:t>Mercell</a:t>
            </a: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 notification </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#Automation #Creativity</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Avoid sellers miss business opportunities. The solution should be simple enough to any person create the keywords and manage the alerts to email or Teams.</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will need to save some data restricted to specific seller, and in case of the robot should work at least once a day.</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The solution could automaticly parse the information and retrieve the link to the opportunity so the seller check </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a:rPr>
                <a:t>Mercell</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 directly</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Canvas Apps where the seller will place the keywords and manage them. You will have to investigate if there is any possibility of using API, HTML Parsing or using a Power Automate RPA to get each sellers notification. After the system detect an opportunity with the keywords should send a notification to the sellers with the direct link to Marcell.</a:t>
              </a: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sp>
        <p:nvSpPr>
          <p:cNvPr id="4" name="Text Placeholder 10 - 1">
            <a:extLst>
              <a:ext uri="{FF2B5EF4-FFF2-40B4-BE49-F238E27FC236}">
                <a16:creationId xmlns:a16="http://schemas.microsoft.com/office/drawing/2014/main" id="{B7569F6A-ED5A-44D0-97E2-0C3642BD88BE}"/>
              </a:ext>
            </a:extLst>
          </p:cNvPr>
          <p:cNvSpPr txBox="1">
            <a:spLocks/>
          </p:cNvSpPr>
          <p:nvPr/>
        </p:nvSpPr>
        <p:spPr>
          <a:xfrm>
            <a:off x="269989" y="1644087"/>
            <a:ext cx="5554769" cy="979176"/>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need to find a solution get notifications when some keywords are found in </a:t>
            </a:r>
            <a:r>
              <a:rPr kumimoji="0" lang="en-US" sz="1400" b="0" i="0" u="none" strike="noStrike" kern="1200" cap="none" spc="0" normalizeH="0" baseline="0" noProof="0" err="1">
                <a:ln>
                  <a:noFill/>
                </a:ln>
                <a:solidFill>
                  <a:srgbClr val="FFFFFF"/>
                </a:solidFill>
                <a:effectLst/>
                <a:uLnTx/>
                <a:uFillTx/>
                <a:latin typeface="Segoe UI"/>
                <a:ea typeface="+mn-ea"/>
                <a:cs typeface="Segoe UI" panose="020B0502040204020203" pitchFamily="34" charset="0"/>
              </a:rPr>
              <a:t>Mercell</a:t>
            </a:r>
            <a:r>
              <a:rPr kumimoji="0" lang="en-US" sz="1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The solution would allow our sellers to create specific keywords and get notified when are found in </a:t>
            </a:r>
            <a:r>
              <a:rPr kumimoji="0" lang="en-US" sz="1400" b="0" i="0" u="none" strike="noStrike" kern="1200" cap="none" spc="0" normalizeH="0" baseline="0" noProof="0" err="1">
                <a:ln>
                  <a:noFill/>
                </a:ln>
                <a:solidFill>
                  <a:srgbClr val="FFFFFF"/>
                </a:solidFill>
                <a:effectLst/>
                <a:uLnTx/>
                <a:uFillTx/>
                <a:latin typeface="Segoe UI"/>
                <a:ea typeface="+mn-ea"/>
                <a:cs typeface="Segoe UI" panose="020B0502040204020203" pitchFamily="34" charset="0"/>
              </a:rPr>
              <a:t>Mercell</a:t>
            </a:r>
            <a:r>
              <a:rPr kumimoji="0" lang="en-US" sz="1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More information in </a:t>
            </a:r>
            <a:r>
              <a:rPr kumimoji="0" lang="en-US" sz="1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hlinkClick r:id="rId3"/>
              </a:rPr>
              <a:t>https://www.mercell.com/</a:t>
            </a:r>
            <a:r>
              <a:rPr kumimoji="0" lang="en-US" sz="1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a:t>
            </a:r>
          </a:p>
        </p:txBody>
      </p:sp>
      <p:pic>
        <p:nvPicPr>
          <p:cNvPr id="4098" name="Picture 2" descr="Shape, square&#10;&#10;Description automatically generated">
            <a:extLst>
              <a:ext uri="{FF2B5EF4-FFF2-40B4-BE49-F238E27FC236}">
                <a16:creationId xmlns:a16="http://schemas.microsoft.com/office/drawing/2014/main" id="{6F319B5E-D998-4213-B5AF-5B6FA53D38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60251" y="0"/>
            <a:ext cx="1431749" cy="1431749"/>
          </a:xfrm>
          <a:prstGeom prst="rect">
            <a:avLst/>
          </a:prstGeom>
          <a:noFill/>
        </p:spPr>
      </p:pic>
    </p:spTree>
    <p:extLst>
      <p:ext uri="{BB962C8B-B14F-4D97-AF65-F5344CB8AC3E}">
        <p14:creationId xmlns:p14="http://schemas.microsoft.com/office/powerpoint/2010/main" val="200708313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2 – Invoice generation</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#Dynamics365F&amp;O</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Is crucial for a good solution to have all drop-downs and components populated from D365 F&amp;O valid data. When submitted the request will get the possibility to access the invoice.</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need to find a solution to simplify the generation of invoices. All the information needs to come from Dynamics365 F&amp;O and needs to be used to generate the invoice.</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Create an app to streamline the generation of invoices and automatize the process using an integration between D365 F&amp;O and Power Apps</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app needs to handle parallel users during the day, preferable the app is to be used with mobile devices. </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The employee get alerts about his/her invoice generation, it can be an asynchronous process so feedback about the generation is needed.</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Power Apps Canvas for a better experience with the employees. Use Power Automate for the automation. Use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as the integration point</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0078D4"/>
                  </a:solidFill>
                  <a:effectLst/>
                  <a:uLnTx/>
                  <a:uFillTx/>
                  <a:latin typeface="Segoe UI Semibold"/>
                  <a:ea typeface="+mn-ea"/>
                  <a:cs typeface="Segoe UI Semibold"/>
                </a:rPr>
                <a:t>2)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Use Power Apps Portals and activate the integration with Dynamics 365 F&amp;O for creation of the form and invoice generation </a:t>
              </a: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4" name="Picture 2" descr="Logo, company name&#10;&#10;Description automatically generated">
            <a:extLst>
              <a:ext uri="{FF2B5EF4-FFF2-40B4-BE49-F238E27FC236}">
                <a16:creationId xmlns:a16="http://schemas.microsoft.com/office/drawing/2014/main" id="{2AE83723-AE6C-413D-A023-480BA34C1C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0" y="18907"/>
            <a:ext cx="1519030" cy="1519030"/>
          </a:xfrm>
          <a:prstGeom prst="rect">
            <a:avLst/>
          </a:prstGeom>
          <a:noFill/>
        </p:spPr>
      </p:pic>
    </p:spTree>
    <p:extLst>
      <p:ext uri="{BB962C8B-B14F-4D97-AF65-F5344CB8AC3E}">
        <p14:creationId xmlns:p14="http://schemas.microsoft.com/office/powerpoint/2010/main" val="338942598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3 – </a:t>
            </a:r>
            <a:r>
              <a:rPr lang="en-IN" sz="3200" dirty="0">
                <a:solidFill>
                  <a:srgbClr val="FFFFFF"/>
                </a:solidFill>
                <a:latin typeface="Segoe UI Semibold"/>
              </a:rPr>
              <a:t>Pictures viewer</a:t>
            </a:r>
            <a:endPar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#AzureCloud</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Is crucial the solution can get information from an Azure data storage where pictures and metadata can be linked. Is possible to record metadata in </a:t>
                </a:r>
                <a:r>
                  <a:rPr kumimoji="0" lang="en-US" sz="1600" b="0" i="0" u="none" strike="noStrike" kern="1200" cap="none" spc="0" normalizeH="0" baseline="0" noProof="0" err="1">
                    <a:ln>
                      <a:noFill/>
                    </a:ln>
                    <a:solidFill>
                      <a:srgbClr val="FFFFFF"/>
                    </a:solidFill>
                    <a:effectLst/>
                    <a:uLnTx/>
                    <a:uFillTx/>
                    <a:latin typeface="Segoe UI"/>
                    <a:ea typeface="+mn-ea"/>
                    <a:cs typeface="Segoe UI" panose="020B0502040204020203" pitchFamily="34" charset="0"/>
                  </a:rPr>
                  <a:t>dataverse</a:t>
                </a: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and pictures in azure</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need to find a solution to simplify the search and categorization of pictures. Our employees take a lot of pictures while they perform their work but sometimes will end up in a database without any description or metadata, we want to change that.</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Create an app or portal for internal users to be able to search and view pictures. Upon upload the user need to provide metadata about the pictures, but the categorization or grouping of pictures can be done afterwards, usage of AI in this process is a bonus.</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app needs to handle a lot of search's and pictures display, needs to provide fast results in the search and possibility to see the pictures in full screen.</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The employee can make requests for type of pictures and when the request is completed get notifications. Using the AI Builder for categorization of pictures could be a plus.</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Power Apps Canvas for taking the picture adapted for mobile and desktop for a better experience with the employees devices. Use Power Automate for the automation. Use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as the integration point between Azure blob (pictures) and metadata</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0078D4"/>
                  </a:solidFill>
                  <a:effectLst/>
                  <a:uLnTx/>
                  <a:uFillTx/>
                  <a:latin typeface="Segoe UI Semibold"/>
                  <a:ea typeface="+mn-ea"/>
                  <a:cs typeface="Segoe UI Semibold"/>
                </a:rPr>
                <a:t>2)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Use Power Apps Portals adapted for mobile and desktop.</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3)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Include some </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a:rPr>
                <a:t>PowerBI</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 reports related to usage and pictures categorizations</a:t>
              </a: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7170" name="Picture 2" descr="Logo, company name&#10;&#10;Description automatically generated">
            <a:extLst>
              <a:ext uri="{FF2B5EF4-FFF2-40B4-BE49-F238E27FC236}">
                <a16:creationId xmlns:a16="http://schemas.microsoft.com/office/drawing/2014/main" id="{2AD7691B-698E-4E7E-BDBD-64622F70D1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54748" y="0"/>
            <a:ext cx="1504009" cy="1504009"/>
          </a:xfrm>
          <a:prstGeom prst="rect">
            <a:avLst/>
          </a:prstGeom>
          <a:noFill/>
        </p:spPr>
      </p:pic>
    </p:spTree>
    <p:extLst>
      <p:ext uri="{BB962C8B-B14F-4D97-AF65-F5344CB8AC3E}">
        <p14:creationId xmlns:p14="http://schemas.microsoft.com/office/powerpoint/2010/main" val="1922850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4 – </a:t>
            </a:r>
            <a:r>
              <a:rPr lang="en-IN" sz="3200" dirty="0">
                <a:solidFill>
                  <a:srgbClr val="FFFFFF"/>
                </a:solidFill>
                <a:latin typeface="Segoe UI Semibold"/>
              </a:rPr>
              <a:t>Hierarchical data modeller</a:t>
            </a:r>
            <a:endPar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#Portals</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Assume we already have a Power Apps Portal and we get data from different systems and want to show that data  model. The data can contain of array, objects, and combinations of both</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the data can take different forms, shapes and sources. We need a solution to read data from Json/Excel/</a:t>
                </a:r>
                <a:r>
                  <a:rPr kumimoji="0" lang="en-US" sz="1600" b="0" i="0" u="none" strike="noStrike" kern="1200" cap="none" spc="0" normalizeH="0" baseline="0" noProof="0" err="1">
                    <a:ln>
                      <a:noFill/>
                    </a:ln>
                    <a:solidFill>
                      <a:srgbClr val="FFFFFF"/>
                    </a:solidFill>
                    <a:effectLst/>
                    <a:uLnTx/>
                    <a:uFillTx/>
                    <a:latin typeface="Segoe UI"/>
                    <a:ea typeface="+mn-ea"/>
                    <a:cs typeface="Segoe UI" panose="020B0502040204020203" pitchFamily="34" charset="0"/>
                  </a:rPr>
                  <a:t>Api</a:t>
                </a: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and display the object structure</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Create an app or component for reading Json/Excel(csv)/</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a:rPr>
                <a:t>Api</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 and model the data as you want and view the result in a preview. Save the settings for later create the structure </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a:rPr>
                <a:t>dataverse</a:t>
              </a: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needs to handle uploads of files and connectivity to other APIs to get the data.</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After update </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a:rPr>
                <a:t>th</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e process can be asynchronous and the generation of </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a:rPr>
                <a:t>dataverse</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 tables could be done automaticly based on the settings</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Power Apps Component Framework that is able to read different data formats and create the final structure. </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Also include a possibility to visualize the final json structure and integration with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to create the structure</a:t>
              </a: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8194" name="Picture 2" descr="Logo, company name&#10;&#10;Description automatically generated">
            <a:extLst>
              <a:ext uri="{FF2B5EF4-FFF2-40B4-BE49-F238E27FC236}">
                <a16:creationId xmlns:a16="http://schemas.microsoft.com/office/drawing/2014/main" id="{A5FC11B8-3FC2-44EA-A222-6B2A86D746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89535" y="32932"/>
            <a:ext cx="1478080" cy="1478080"/>
          </a:xfrm>
          <a:prstGeom prst="rect">
            <a:avLst/>
          </a:prstGeom>
          <a:noFill/>
        </p:spPr>
      </p:pic>
    </p:spTree>
    <p:extLst>
      <p:ext uri="{BB962C8B-B14F-4D97-AF65-F5344CB8AC3E}">
        <p14:creationId xmlns:p14="http://schemas.microsoft.com/office/powerpoint/2010/main" val="2722990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5 – </a:t>
            </a:r>
            <a:r>
              <a:rPr lang="en-IN" sz="3200" dirty="0">
                <a:solidFill>
                  <a:srgbClr val="FFFFFF"/>
                </a:solidFill>
                <a:latin typeface="Segoe UI Semibold"/>
              </a:rPr>
              <a:t>Share lessons learned</a:t>
            </a:r>
            <a:endPar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endParaRP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#Sharing</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Possibility to integrate with other systems APIs using PowerApps Portals. We are trying to understand and see the possibilities in using </a:t>
                </a:r>
                <a:r>
                  <a:rPr kumimoji="0" lang="en-US" sz="1600" b="0" i="0" u="none" strike="noStrike" kern="1200" cap="none" spc="0" normalizeH="0" baseline="0" noProof="0" err="1">
                    <a:ln>
                      <a:noFill/>
                    </a:ln>
                    <a:solidFill>
                      <a:srgbClr val="FFFFFF"/>
                    </a:solidFill>
                    <a:effectLst/>
                    <a:uLnTx/>
                    <a:uFillTx/>
                    <a:latin typeface="Segoe UI"/>
                    <a:ea typeface="+mn-ea"/>
                    <a:cs typeface="Segoe UI" panose="020B0502040204020203" pitchFamily="34" charset="0"/>
                  </a:rPr>
                  <a:t>Dataverse</a:t>
                </a: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Virtual Entities, </a:t>
                </a:r>
                <a:r>
                  <a:rPr kumimoji="0" lang="en-US" sz="1600" b="0" i="0" u="none" strike="noStrike" kern="1200" cap="none" spc="0" normalizeH="0" baseline="0" noProof="0" err="1">
                    <a:ln>
                      <a:noFill/>
                    </a:ln>
                    <a:solidFill>
                      <a:srgbClr val="FFFFFF"/>
                    </a:solidFill>
                    <a:effectLst/>
                    <a:uLnTx/>
                    <a:uFillTx/>
                    <a:latin typeface="Segoe UI"/>
                    <a:ea typeface="+mn-ea"/>
                    <a:cs typeface="Segoe UI" panose="020B0502040204020203" pitchFamily="34" charset="0"/>
                  </a:rPr>
                  <a:t>DataFlows</a:t>
                </a: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or just connect directly to external system.</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have an application in PowerApps  Portals that show the Lesson Learned with the data saved in </a:t>
                </a:r>
                <a:r>
                  <a:rPr kumimoji="0" lang="en-US" sz="1600" b="0" i="0" u="none" strike="noStrike" kern="1200" cap="none" spc="0" normalizeH="0" baseline="0" noProof="0" err="1">
                    <a:ln>
                      <a:noFill/>
                    </a:ln>
                    <a:solidFill>
                      <a:srgbClr val="FFFFFF"/>
                    </a:solidFill>
                    <a:effectLst/>
                    <a:uLnTx/>
                    <a:uFillTx/>
                    <a:latin typeface="Segoe UI"/>
                    <a:ea typeface="+mn-ea"/>
                    <a:cs typeface="Segoe UI" panose="020B0502040204020203" pitchFamily="34" charset="0"/>
                  </a:rPr>
                  <a:t>dataverse</a:t>
                </a: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We have other systems where Lessons Learned are created, we need to have a solution to show all articles retrieved from any external source into our app</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Describe how you would solve this situation and present some examples or PoC around your idea or solution</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panose="020B0702040204020203" pitchFamily="34" charset="0"/>
                </a:rPr>
                <a:t>n.a.</a:t>
              </a: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endParaRP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a:rPr>
                <a:t>n.a.</a:t>
              </a: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Power Apps Component Framework that is able to connect to different sources and display the articles in PowerApps portals</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2)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solution in PowerApps Portals and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tables for external articles and keep sync with dataflows</a:t>
              </a: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4" name="Picture 2" descr="Logo, company name&#10;&#10;Description automatically generated">
            <a:extLst>
              <a:ext uri="{FF2B5EF4-FFF2-40B4-BE49-F238E27FC236}">
                <a16:creationId xmlns:a16="http://schemas.microsoft.com/office/drawing/2014/main" id="{EB95A275-27CA-43F2-9C82-5BDC721A7B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89535" y="32932"/>
            <a:ext cx="1478080" cy="1478080"/>
          </a:xfrm>
          <a:prstGeom prst="rect">
            <a:avLst/>
          </a:prstGeom>
          <a:noFill/>
        </p:spPr>
      </p:pic>
    </p:spTree>
    <p:extLst>
      <p:ext uri="{BB962C8B-B14F-4D97-AF65-F5344CB8AC3E}">
        <p14:creationId xmlns:p14="http://schemas.microsoft.com/office/powerpoint/2010/main" val="10592649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6 – Wireframe Modeller</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#Automation #Creativity</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Have the possibility to create simple mock-ups with most used elements in a web application should be possible to store designs and reuse/copy or us as templates.</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have web designers and UX specialists that create wireframes for our possible solutions, we would like to convert that wireframes to PowerApps canvas automaticly.</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Reduce the time from prototype to MVP with PowerApps solutions. With this solution we should be able to facilitate the creation of PowerApps when we receive the mockups from our designers.</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different mockups generated at same time and you can use Azure is you need any workload outside of Power Platform.</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We are creating a solution for automatize the process of generating Applications and would give the possibility to anyone do the mockup and generate a base for the application.</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Create a PowerApps Canvas where you place the wireframe definition and use a custom connector to your API where you parse the definition and create the element in Power FX, generate the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msapp</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Store the .</a:t>
              </a:r>
              <a:r>
                <a:rPr kumimoji="0" lang="en-US" sz="1400" b="0" i="0" u="none" strike="noStrike" kern="1200" cap="none" spc="0" normalizeH="0" baseline="0" noProof="0" err="1">
                  <a:ln w="3175">
                    <a:noFill/>
                  </a:ln>
                  <a:solidFill>
                    <a:srgbClr val="FFFFFF"/>
                  </a:solidFill>
                  <a:effectLst/>
                  <a:uLnTx/>
                  <a:uFillTx/>
                  <a:latin typeface="Segoe UI"/>
                  <a:ea typeface="+mn-ea"/>
                  <a:cs typeface="Segoe UI Semibold"/>
                </a:rPr>
                <a:t>msapp</a:t>
              </a:r>
              <a:r>
                <a:rPr kumimoji="0" lang="en-US" sz="1400" b="0" i="0" u="none" strike="noStrike" kern="1200" cap="none" spc="0" normalizeH="0" baseline="0" noProof="0">
                  <a:ln w="3175">
                    <a:noFill/>
                  </a:ln>
                  <a:solidFill>
                    <a:srgbClr val="FFFFFF"/>
                  </a:solidFill>
                  <a:effectLst/>
                  <a:uLnTx/>
                  <a:uFillTx/>
                  <a:latin typeface="Segoe UI"/>
                  <a:ea typeface="+mn-ea"/>
                  <a:cs typeface="Segoe UI Semibold"/>
                </a:rPr>
                <a:t> and notify the user is ready for download or deploy it automaticly to an Environment.</a:t>
              </a:r>
              <a:endParaRPr kumimoji="0" lang="en-US" sz="1600" b="0" i="0" u="none" strike="noStrike" kern="1200" cap="none" spc="0" normalizeH="0" baseline="0" noProof="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4" name="Picture 2" descr="Logo, company name&#10;&#10;Description automatically generated">
            <a:extLst>
              <a:ext uri="{FF2B5EF4-FFF2-40B4-BE49-F238E27FC236}">
                <a16:creationId xmlns:a16="http://schemas.microsoft.com/office/drawing/2014/main" id="{BBE8EAF1-5F9F-4302-92B7-B7EDBD26D8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89535" y="32932"/>
            <a:ext cx="1478080" cy="1478080"/>
          </a:xfrm>
          <a:prstGeom prst="rect">
            <a:avLst/>
          </a:prstGeom>
          <a:noFill/>
        </p:spPr>
      </p:pic>
    </p:spTree>
    <p:extLst>
      <p:ext uri="{BB962C8B-B14F-4D97-AF65-F5344CB8AC3E}">
        <p14:creationId xmlns:p14="http://schemas.microsoft.com/office/powerpoint/2010/main" val="347234220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a:t>
            </a:r>
            <a:r>
              <a:rPr lang="en-IN" sz="3200" dirty="0">
                <a:solidFill>
                  <a:srgbClr val="FFFFFF"/>
                </a:solidFill>
                <a:latin typeface="Segoe UI Semibold"/>
              </a:rPr>
              <a:t>7</a:t>
            </a: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 – Price comparison</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dirty="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#Automation #Sales</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dirty="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rPr>
                <a:t>Create an application with an efficient UI/UX to show price comparison, possibilities to search by bar codes, product names or description is a must. </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panose="020B0702040204020203" pitchFamily="34" charset="0"/>
                </a:rPr>
                <a:t>The solution must support a scalable </a:t>
              </a:r>
              <a:r>
                <a:rPr kumimoji="0" lang="en-US" sz="1600" b="0" i="0" u="none" strike="noStrike" kern="1200" cap="none" spc="0" normalizeH="0" baseline="0" noProof="0" dirty="0" err="1">
                  <a:ln w="3175">
                    <a:noFill/>
                  </a:ln>
                  <a:solidFill>
                    <a:srgbClr val="FFFFFF"/>
                  </a:solidFill>
                  <a:effectLst/>
                  <a:uLnTx/>
                  <a:uFillTx/>
                  <a:latin typeface="Segoe UI"/>
                  <a:ea typeface="+mn-ea"/>
                  <a:cs typeface="Segoe UI Semibold" panose="020B0702040204020203" pitchFamily="34" charset="0"/>
                </a:rPr>
                <a:t>datasource</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panose="020B0702040204020203" pitchFamily="34" charset="0"/>
                </a:rPr>
                <a:t> with business rules, views and millions of rows.</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rPr>
                <a:t>Possibility to define alerts, when a specific product price is decreased/increased x% or reach a certain value send an alert to the seller</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Create a PowerApps Model Driven App where the products for price comparison will be placed and all the settings needed, this App will act as a Backoffice. If needed.</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2) </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Create a PowerApps Canvas where the sellers will see all information about price comparison. The seller will be able to embeded the App in the MS Teams seller channel or use it in their Phone or Tablet.</a:t>
              </a: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sp>
        <p:nvSpPr>
          <p:cNvPr id="4" name="Text Placeholder 10">
            <a:extLst>
              <a:ext uri="{FF2B5EF4-FFF2-40B4-BE49-F238E27FC236}">
                <a16:creationId xmlns:a16="http://schemas.microsoft.com/office/drawing/2014/main" id="{0162117B-74B4-4949-A70F-6B8DACAAEE88}"/>
              </a:ext>
            </a:extLst>
          </p:cNvPr>
          <p:cNvSpPr txBox="1">
            <a:spLocks/>
          </p:cNvSpPr>
          <p:nvPr/>
        </p:nvSpPr>
        <p:spPr>
          <a:xfrm>
            <a:off x="250254" y="1644949"/>
            <a:ext cx="5781268" cy="979176"/>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Calibri" panose="020F0502020204030204" pitchFamily="34" charset="0"/>
                <a:ea typeface="Calibri" panose="020F0502020204030204" pitchFamily="34" charset="0"/>
                <a:cs typeface="Times New Roman" panose="02020603050405020304" pitchFamily="18" charset="0"/>
              </a:rPr>
              <a:t>We needs a solution to present comparison of prices of our products. Assume you have a system that saves the information of products prices from external sources in </a:t>
            </a:r>
            <a:r>
              <a:rPr kumimoji="0" lang="en-US" sz="1600" b="0" i="0" u="none" strike="noStrike" kern="1200" cap="none" spc="0" normalizeH="0" baseline="0" noProof="0" dirty="0" err="1">
                <a:ln>
                  <a:noFill/>
                </a:ln>
                <a:solidFill>
                  <a:srgbClr val="FFFFFF"/>
                </a:solidFill>
                <a:effectLst/>
                <a:uLnTx/>
                <a:uFillTx/>
                <a:latin typeface="Calibri" panose="020F0502020204030204" pitchFamily="34" charset="0"/>
                <a:ea typeface="Calibri" panose="020F0502020204030204" pitchFamily="34" charset="0"/>
                <a:cs typeface="Times New Roman" panose="02020603050405020304" pitchFamily="18" charset="0"/>
              </a:rPr>
              <a:t>Dataverse</a:t>
            </a:r>
            <a:r>
              <a:rPr kumimoji="0" lang="en-US" sz="1600" b="0" i="0" u="none" strike="noStrike" kern="1200" cap="none" spc="0" normalizeH="0" baseline="0" noProof="0" dirty="0">
                <a:ln>
                  <a:noFill/>
                </a:ln>
                <a:solidFill>
                  <a:srgbClr val="FFFFFF"/>
                </a:solidFill>
                <a:effectLst/>
                <a:uLnTx/>
                <a:uFillTx/>
                <a:latin typeface="Calibri" panose="020F0502020204030204" pitchFamily="34" charset="0"/>
                <a:ea typeface="Calibri" panose="020F0502020204030204" pitchFamily="34" charset="0"/>
                <a:cs typeface="Times New Roman" panose="02020603050405020304" pitchFamily="18" charset="0"/>
              </a:rPr>
              <a:t>, we need a User interface for our sellers to see the price comparison against our prices</a:t>
            </a:r>
            <a:endParaRPr kumimoji="0" lang="en-IN" sz="1400" b="0" i="0" u="none" strike="noStrike" kern="1200" cap="none" spc="0" normalizeH="0" baseline="0" noProof="0" dirty="0">
              <a:ln>
                <a:noFill/>
              </a:ln>
              <a:solidFill>
                <a:srgbClr val="FFFFFF"/>
              </a:solidFill>
              <a:effectLst/>
              <a:uLnTx/>
              <a:uFillTx/>
              <a:latin typeface="Segoe UI"/>
              <a:ea typeface="Segoe UI" pitchFamily="34" charset="0"/>
              <a:cs typeface="Segoe UI" pitchFamily="34" charset="0"/>
            </a:endParaRPr>
          </a:p>
        </p:txBody>
      </p:sp>
      <p:sp>
        <p:nvSpPr>
          <p:cNvPr id="5" name="Text Placeholder 10">
            <a:extLst>
              <a:ext uri="{FF2B5EF4-FFF2-40B4-BE49-F238E27FC236}">
                <a16:creationId xmlns:a16="http://schemas.microsoft.com/office/drawing/2014/main" id="{51146E13-689C-4BF8-AC86-ED937C8F6214}"/>
              </a:ext>
            </a:extLst>
          </p:cNvPr>
          <p:cNvSpPr txBox="1">
            <a:spLocks/>
          </p:cNvSpPr>
          <p:nvPr/>
        </p:nvSpPr>
        <p:spPr>
          <a:xfrm>
            <a:off x="6365468" y="1652905"/>
            <a:ext cx="5781268" cy="979176"/>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FFFFFF"/>
                </a:solidFill>
                <a:effectLst/>
                <a:uLnTx/>
                <a:uFillTx/>
                <a:latin typeface="Calibri" panose="020F0502020204030204" pitchFamily="34" charset="0"/>
                <a:ea typeface="Calibri" panose="020F0502020204030204" pitchFamily="34" charset="0"/>
                <a:cs typeface="Times New Roman" panose="02020603050405020304" pitchFamily="18" charset="0"/>
              </a:rPr>
              <a:t>If possible, we would also like to see the historic price change and have some AI capabilities to predict or suggest price change based on seasonality.</a:t>
            </a:r>
            <a:endParaRPr kumimoji="0" lang="en-IN" sz="14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endParaRPr>
          </a:p>
        </p:txBody>
      </p:sp>
      <p:pic>
        <p:nvPicPr>
          <p:cNvPr id="3074" name="Picture 2">
            <a:extLst>
              <a:ext uri="{FF2B5EF4-FFF2-40B4-BE49-F238E27FC236}">
                <a16:creationId xmlns:a16="http://schemas.microsoft.com/office/drawing/2014/main" id="{248A1B9E-2848-443C-81BC-D2A8393C4B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93896" y="64169"/>
            <a:ext cx="1398104" cy="14588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1119898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8 –  Visitor Announcement</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dirty="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#Automation #BackToOffice</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IN" sz="2000" b="0" i="0" u="none" strike="noStrike" kern="1200" cap="none" spc="0" normalizeH="0" baseline="0" noProof="0">
                  <a:ln>
                    <a:noFill/>
                  </a:ln>
                  <a:solidFill>
                    <a:srgbClr val="FFFFFF"/>
                  </a:solidFill>
                  <a:effectLst/>
                  <a:uLnTx/>
                  <a:uFillTx/>
                  <a:latin typeface="Segoe UI"/>
                  <a:ea typeface="Segoe UI" pitchFamily="34" charset="0"/>
                  <a:cs typeface="Segoe UI" pitchFamily="34" charset="0"/>
                </a:rPr>
                <a:t> </a:t>
              </a: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endParaRPr kumimoji="0" lang="en-US" sz="16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endParaRP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Main goal:</a:t>
              </a:r>
              <a:r>
                <a:rPr kumimoji="0" lang="en-US" sz="1600" b="0" i="0" u="none" strike="noStrike" kern="1200" cap="none" spc="0" normalizeH="0" baseline="0" noProof="0" dirty="0">
                  <a:ln w="3175">
                    <a:noFill/>
                  </a:ln>
                  <a:solidFill>
                    <a:srgbClr val="FFFFFF"/>
                  </a:solidFill>
                  <a:effectLst/>
                  <a:uLnTx/>
                  <a:uFillTx/>
                  <a:latin typeface="Segoe UI Semibold"/>
                  <a:ea typeface="+mn-ea"/>
                  <a:cs typeface="Segoe UI Semibold"/>
                </a:rPr>
                <a:t>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rPr>
                <a:t>Create a solution to handle visitors in the office, the visitors don’t need to login but some automation with scheduled visitors is expected to automaticly populate the data. The reception can also validate </a:t>
              </a:r>
              <a:r>
                <a:rPr kumimoji="0" lang="en-US" sz="1600" b="0" i="0" u="none" strike="noStrike" kern="1200" cap="none" spc="0" normalizeH="0" baseline="0" noProof="0" dirty="0" err="1">
                  <a:ln w="3175">
                    <a:noFill/>
                  </a:ln>
                  <a:solidFill>
                    <a:srgbClr val="FFFFFF"/>
                  </a:solidFill>
                  <a:effectLst/>
                  <a:uLnTx/>
                  <a:uFillTx/>
                  <a:latin typeface="Segoe UI"/>
                  <a:ea typeface="+mn-ea"/>
                  <a:cs typeface="Segoe UI Semibold"/>
                </a:rPr>
                <a:t>QRCodes</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rPr>
                <a:t> and proceed with Check-in. The self service check-in could be done in a Kiosk</a:t>
              </a: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299515"/>
              <a:ext cx="552872" cy="549582"/>
              <a:chOff x="612224" y="329951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29951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422650"/>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panose="020B0702040204020203" pitchFamily="34" charset="0"/>
                </a:rPr>
                <a:t>the Kiosk version don’t need to login, the reception validation App needs to use AD login.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handle pick hours during work hours</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Automation: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When the visitor check-ins some automation is created to notify the responsible person by </a:t>
              </a:r>
              <a:r>
                <a:rPr kumimoji="0" lang="en-US" sz="1600" b="0" i="0" u="none" strike="noStrike" kern="1200" cap="none" spc="0" normalizeH="0" baseline="0" noProof="0" err="1">
                  <a:ln w="3175">
                    <a:noFill/>
                  </a:ln>
                  <a:solidFill>
                    <a:srgbClr val="FFFFFF"/>
                  </a:solidFill>
                  <a:effectLst/>
                  <a:uLnTx/>
                  <a:uFillTx/>
                  <a:latin typeface="Segoe UI"/>
                  <a:ea typeface="+mn-ea"/>
                  <a:cs typeface="Segoe UI Semibold"/>
                </a:rPr>
                <a:t>Sms</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a:rPr>
                <a:t>, Teams or Email</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165327"/>
            <a:ext cx="5289327" cy="2692673"/>
            <a:chOff x="6407373" y="4165327"/>
            <a:chExt cx="5289327" cy="2692673"/>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165327"/>
              <a:ext cx="4535504" cy="2692673"/>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Create a PowerApps Portal for the Kiosk version, where the Portal can only be accessed by the Companies IP address. In the Portal have the possibility to self check-ins or introduce a code (or automaticly read using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QRCode</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to populate the information. Create a PowerApps Canvas App for the reception to verify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QRCodes</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and do an automatic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checkin</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Use Power Automate to handle the Approval processes and notifications</a:t>
              </a:r>
              <a:endPar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sp>
        <p:nvSpPr>
          <p:cNvPr id="4" name="Text Placeholder 10 - 1">
            <a:extLst>
              <a:ext uri="{FF2B5EF4-FFF2-40B4-BE49-F238E27FC236}">
                <a16:creationId xmlns:a16="http://schemas.microsoft.com/office/drawing/2014/main" id="{677EE994-7B4F-40EF-A4D1-EF41E7353969}"/>
              </a:ext>
            </a:extLst>
          </p:cNvPr>
          <p:cNvSpPr txBox="1">
            <a:spLocks/>
          </p:cNvSpPr>
          <p:nvPr/>
        </p:nvSpPr>
        <p:spPr>
          <a:xfrm>
            <a:off x="592110" y="1702299"/>
            <a:ext cx="5200426" cy="979176"/>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In our organization we need to find a solution to simplify the announcement of visitors. We have some regular visitors, scheduled and walk ins. </a:t>
            </a:r>
          </a:p>
        </p:txBody>
      </p:sp>
      <p:sp>
        <p:nvSpPr>
          <p:cNvPr id="5" name="Text Placeholder 10 - 1">
            <a:extLst>
              <a:ext uri="{FF2B5EF4-FFF2-40B4-BE49-F238E27FC236}">
                <a16:creationId xmlns:a16="http://schemas.microsoft.com/office/drawing/2014/main" id="{59279762-32C1-42CB-9250-47F5B3D7180F}"/>
              </a:ext>
            </a:extLst>
          </p:cNvPr>
          <p:cNvSpPr txBox="1">
            <a:spLocks/>
          </p:cNvSpPr>
          <p:nvPr/>
        </p:nvSpPr>
        <p:spPr>
          <a:xfrm>
            <a:off x="6196123" y="1612319"/>
            <a:ext cx="5200426" cy="979176"/>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We expect the solution will be able to do an automatic registration with a </a:t>
            </a:r>
            <a:r>
              <a:rPr kumimoji="0" lang="en-US" sz="1400" b="0" i="0" u="none" strike="noStrike" kern="1200" cap="none" spc="0" normalizeH="0" baseline="0" noProof="0" err="1">
                <a:ln>
                  <a:noFill/>
                </a:ln>
                <a:solidFill>
                  <a:srgbClr val="FFFFFF"/>
                </a:solidFill>
                <a:effectLst/>
                <a:uLnTx/>
                <a:uFillTx/>
                <a:latin typeface="Segoe UI"/>
                <a:ea typeface="+mn-ea"/>
                <a:cs typeface="Segoe UI" panose="020B0502040204020203" pitchFamily="34" charset="0"/>
              </a:rPr>
              <a:t>QRCode</a:t>
            </a:r>
            <a:r>
              <a:rPr kumimoji="0" lang="en-US" sz="14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 sent previous or allow manual registration. Depends on the type of the visitor will follow different approvals.</a:t>
            </a:r>
          </a:p>
        </p:txBody>
      </p:sp>
      <p:pic>
        <p:nvPicPr>
          <p:cNvPr id="9218" name="Picture 2" descr="Wallenius Wilhelmsen logo animation on Vimeo">
            <a:extLst>
              <a:ext uri="{FF2B5EF4-FFF2-40B4-BE49-F238E27FC236}">
                <a16:creationId xmlns:a16="http://schemas.microsoft.com/office/drawing/2014/main" id="{450E6EB6-CCDD-4ACF-A4EB-E722FBAD12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77670" y="0"/>
            <a:ext cx="2014330" cy="1133061"/>
          </a:xfrm>
          <a:prstGeom prst="rect">
            <a:avLst/>
          </a:prstGeom>
          <a:noFill/>
        </p:spPr>
      </p:pic>
    </p:spTree>
    <p:extLst>
      <p:ext uri="{BB962C8B-B14F-4D97-AF65-F5344CB8AC3E}">
        <p14:creationId xmlns:p14="http://schemas.microsoft.com/office/powerpoint/2010/main" val="124383054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8">
            <a:extLst>
              <a:ext uri="{FF2B5EF4-FFF2-40B4-BE49-F238E27FC236}">
                <a16:creationId xmlns:a16="http://schemas.microsoft.com/office/drawing/2014/main" id="{17C94C1A-4AA8-4D0C-B331-2873EB0FC0BB}"/>
              </a:ext>
            </a:extLst>
          </p:cNvPr>
          <p:cNvSpPr txBox="1">
            <a:spLocks noGrp="1"/>
          </p:cNvSpPr>
          <p:nvPr>
            <p:ph type="title" idx="4294967295"/>
          </p:nvPr>
        </p:nvSpPr>
        <p:spPr>
          <a:xfrm>
            <a:off x="0" y="119226"/>
            <a:ext cx="10904538" cy="492125"/>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pPr marL="0" marR="0" lvl="0" indent="0" algn="l" defTabSz="932742" rtl="0" eaLnBrk="1" fontAlgn="auto" latinLnBrk="0" hangingPunct="1">
              <a:lnSpc>
                <a:spcPct val="100000"/>
              </a:lnSpc>
              <a:spcBef>
                <a:spcPct val="0"/>
              </a:spcBef>
              <a:spcAft>
                <a:spcPts val="0"/>
              </a:spcAft>
              <a:buClrTx/>
              <a:buSzTx/>
              <a:buFontTx/>
              <a:buNone/>
              <a:tabLst/>
              <a:defRPr/>
            </a:pPr>
            <a:r>
              <a:rPr kumimoji="0" lang="en-IN" sz="3200" b="0" i="0" u="none" strike="noStrike" kern="1200" cap="none" spc="-50" normalizeH="0" baseline="0" noProof="0" dirty="0">
                <a:ln w="3175">
                  <a:noFill/>
                </a:ln>
                <a:solidFill>
                  <a:srgbClr val="FFFFFF"/>
                </a:solidFill>
                <a:effectLst/>
                <a:uLnTx/>
                <a:uFillTx/>
                <a:latin typeface="Segoe UI Semibold"/>
                <a:ea typeface="+mn-ea"/>
                <a:cs typeface="Segoe UI" pitchFamily="34" charset="0"/>
              </a:rPr>
              <a:t>Challenge 9 – Worker Tracker</a:t>
            </a:r>
          </a:p>
        </p:txBody>
      </p:sp>
      <p:sp>
        <p:nvSpPr>
          <p:cNvPr id="48" name="Rectangle 68">
            <a:extLst>
              <a:ext uri="{FF2B5EF4-FFF2-40B4-BE49-F238E27FC236}">
                <a16:creationId xmlns:a16="http://schemas.microsoft.com/office/drawing/2014/main" id="{F22CEB36-369E-4DF7-A34A-E729E395E89B}"/>
              </a:ext>
            </a:extLst>
          </p:cNvPr>
          <p:cNvSpPr/>
          <p:nvPr/>
        </p:nvSpPr>
        <p:spPr>
          <a:xfrm>
            <a:off x="269990" y="874633"/>
            <a:ext cx="10007305" cy="221599"/>
          </a:xfrm>
          <a:prstGeom prst="rect">
            <a:avLst/>
          </a:prstGeom>
        </p:spPr>
        <p:txBody>
          <a:bodyPr wrap="square" lIns="0" tIns="0" rIns="0" bIns="0" anchor="t">
            <a:spAutoFit/>
          </a:bodyPr>
          <a:lstStyle/>
          <a:p>
            <a:pPr marL="0" marR="0" lvl="0" indent="0" algn="l" defTabSz="914102" rtl="0" eaLnBrk="1" fontAlgn="base" latinLnBrk="0" hangingPunct="1">
              <a:lnSpc>
                <a:spcPct val="90000"/>
              </a:lnSpc>
              <a:spcBef>
                <a:spcPct val="0"/>
              </a:spcBef>
              <a:spcAft>
                <a:spcPct val="0"/>
              </a:spcAft>
              <a:buClrTx/>
              <a:buSzTx/>
              <a:buFontTx/>
              <a:buNone/>
              <a:tabLst/>
              <a:defRPr/>
            </a:pPr>
            <a:r>
              <a:rPr kumimoji="0" lang="en-US" sz="1600" b="0" i="0" u="none" strike="noStrike" kern="1200" cap="none" spc="-50" normalizeH="0" baseline="0" noProof="0" dirty="0">
                <a:ln w="3175">
                  <a:noFill/>
                </a:ln>
                <a:gradFill flip="none" rotWithShape="1">
                  <a:gsLst>
                    <a:gs pos="0">
                      <a:srgbClr val="50E6FF"/>
                    </a:gs>
                    <a:gs pos="100000">
                      <a:srgbClr val="0078D4"/>
                    </a:gs>
                  </a:gsLst>
                  <a:lin ang="18900000" scaled="1"/>
                  <a:tileRect/>
                </a:gradFill>
                <a:effectLst>
                  <a:outerShdw blurRad="330200" dir="2700000" algn="tl" rotWithShape="0">
                    <a:prstClr val="black"/>
                  </a:outerShdw>
                </a:effectLst>
                <a:uLnTx/>
                <a:uFillTx/>
                <a:latin typeface="Segoe UI Semibold"/>
                <a:ea typeface="+mn-ea"/>
                <a:cs typeface="Segoe UI" panose="020B0502040204020203" pitchFamily="34" charset="0"/>
              </a:rPr>
              <a:t>#DigitalTransformation #Productivity #FieldWorkder</a:t>
            </a:r>
          </a:p>
        </p:txBody>
      </p:sp>
      <p:grpSp>
        <p:nvGrpSpPr>
          <p:cNvPr id="32" name="Group 31">
            <a:extLst>
              <a:ext uri="{FF2B5EF4-FFF2-40B4-BE49-F238E27FC236}">
                <a16:creationId xmlns:a16="http://schemas.microsoft.com/office/drawing/2014/main" id="{03B2E4D1-D9AD-471F-96A3-3E76E7C1141F}"/>
              </a:ext>
              <a:ext uri="{C183D7F6-B498-43B3-948B-1728B52AA6E4}">
                <adec:decorative xmlns:adec="http://schemas.microsoft.com/office/drawing/2017/decorative" val="1"/>
              </a:ext>
            </a:extLst>
          </p:cNvPr>
          <p:cNvGrpSpPr/>
          <p:nvPr/>
        </p:nvGrpSpPr>
        <p:grpSpPr>
          <a:xfrm>
            <a:off x="2" y="2933700"/>
            <a:ext cx="12191998" cy="3343275"/>
            <a:chOff x="2" y="3483428"/>
            <a:chExt cx="12191998" cy="2801257"/>
          </a:xfrm>
        </p:grpSpPr>
        <p:sp>
          <p:nvSpPr>
            <p:cNvPr id="33" name="Rectangle 6">
              <a:extLst>
                <a:ext uri="{FF2B5EF4-FFF2-40B4-BE49-F238E27FC236}">
                  <a16:creationId xmlns:a16="http://schemas.microsoft.com/office/drawing/2014/main" id="{15281816-B314-4D14-97CD-8A26851D7187}"/>
                </a:ext>
              </a:extLst>
            </p:cNvPr>
            <p:cNvSpPr/>
            <p:nvPr/>
          </p:nvSpPr>
          <p:spPr bwMode="auto">
            <a:xfrm>
              <a:off x="907256" y="3483428"/>
              <a:ext cx="5779378"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0 h 2801257"/>
                <a:gd name="connsiteX1" fmla="*/ 5512594 w 5604034"/>
                <a:gd name="connsiteY1" fmla="*/ 2801257 h 2801257"/>
                <a:gd name="connsiteX2" fmla="*/ 0 w 5604034"/>
                <a:gd name="connsiteY2" fmla="*/ 2801257 h 2801257"/>
                <a:gd name="connsiteX3" fmla="*/ 0 w 5604034"/>
                <a:gd name="connsiteY3" fmla="*/ 0 h 2801257"/>
                <a:gd name="connsiteX4" fmla="*/ 5604034 w 5604034"/>
                <a:gd name="connsiteY4" fmla="*/ 91440 h 2801257"/>
                <a:gd name="connsiteX0" fmla="*/ 5512594 w 5512594"/>
                <a:gd name="connsiteY0" fmla="*/ 0 h 2801257"/>
                <a:gd name="connsiteX1" fmla="*/ 5512594 w 5512594"/>
                <a:gd name="connsiteY1" fmla="*/ 2801257 h 2801257"/>
                <a:gd name="connsiteX2" fmla="*/ 0 w 5512594"/>
                <a:gd name="connsiteY2" fmla="*/ 2801257 h 2801257"/>
                <a:gd name="connsiteX3" fmla="*/ 0 w 5512594"/>
                <a:gd name="connsiteY3" fmla="*/ 0 h 2801257"/>
                <a:gd name="connsiteX0" fmla="*/ 5512594 w 5512594"/>
                <a:gd name="connsiteY0" fmla="*/ 2801257 h 2801257"/>
                <a:gd name="connsiteX1" fmla="*/ 0 w 5512594"/>
                <a:gd name="connsiteY1" fmla="*/ 2801257 h 2801257"/>
                <a:gd name="connsiteX2" fmla="*/ 0 w 5512594"/>
                <a:gd name="connsiteY2" fmla="*/ 0 h 2801257"/>
              </a:gdLst>
              <a:ahLst/>
              <a:cxnLst>
                <a:cxn ang="0">
                  <a:pos x="connsiteX0" y="connsiteY0"/>
                </a:cxn>
                <a:cxn ang="0">
                  <a:pos x="connsiteX1" y="connsiteY1"/>
                </a:cxn>
                <a:cxn ang="0">
                  <a:pos x="connsiteX2" y="connsiteY2"/>
                </a:cxn>
              </a:cxnLst>
              <a:rect l="l" t="t" r="r" b="b"/>
              <a:pathLst>
                <a:path w="5512594" h="2801257">
                  <a:moveTo>
                    <a:pt x="5512594" y="2801257"/>
                  </a:moveTo>
                  <a:lnTo>
                    <a:pt x="0" y="2801257"/>
                  </a:lnTo>
                  <a:lnTo>
                    <a:pt x="0"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sp>
          <p:nvSpPr>
            <p:cNvPr id="34" name="Rectangle 30">
              <a:extLst>
                <a:ext uri="{FF2B5EF4-FFF2-40B4-BE49-F238E27FC236}">
                  <a16:creationId xmlns:a16="http://schemas.microsoft.com/office/drawing/2014/main" id="{DD2644E9-7F99-4E6A-B711-FCF26387EAD2}"/>
                </a:ext>
              </a:extLst>
            </p:cNvPr>
            <p:cNvSpPr/>
            <p:nvPr/>
          </p:nvSpPr>
          <p:spPr bwMode="auto">
            <a:xfrm>
              <a:off x="6679934" y="3483428"/>
              <a:ext cx="5512066" cy="2801257"/>
            </a:xfrm>
            <a:custGeom>
              <a:avLst/>
              <a:gdLst>
                <a:gd name="connsiteX0" fmla="*/ 0 w 5512594"/>
                <a:gd name="connsiteY0" fmla="*/ 0 h 2801257"/>
                <a:gd name="connsiteX1" fmla="*/ 5512594 w 5512594"/>
                <a:gd name="connsiteY1" fmla="*/ 0 h 2801257"/>
                <a:gd name="connsiteX2" fmla="*/ 5512594 w 5512594"/>
                <a:gd name="connsiteY2" fmla="*/ 2801257 h 2801257"/>
                <a:gd name="connsiteX3" fmla="*/ 0 w 5512594"/>
                <a:gd name="connsiteY3" fmla="*/ 2801257 h 2801257"/>
                <a:gd name="connsiteX4" fmla="*/ 0 w 5512594"/>
                <a:gd name="connsiteY4" fmla="*/ 0 h 2801257"/>
                <a:gd name="connsiteX0" fmla="*/ 5512594 w 5604034"/>
                <a:gd name="connsiteY0" fmla="*/ 2801257 h 2892697"/>
                <a:gd name="connsiteX1" fmla="*/ 0 w 5604034"/>
                <a:gd name="connsiteY1" fmla="*/ 2801257 h 2892697"/>
                <a:gd name="connsiteX2" fmla="*/ 0 w 5604034"/>
                <a:gd name="connsiteY2" fmla="*/ 0 h 2892697"/>
                <a:gd name="connsiteX3" fmla="*/ 5512594 w 5604034"/>
                <a:gd name="connsiteY3" fmla="*/ 0 h 2892697"/>
                <a:gd name="connsiteX4" fmla="*/ 5604034 w 5604034"/>
                <a:gd name="connsiteY4" fmla="*/ 2892697 h 2892697"/>
                <a:gd name="connsiteX0" fmla="*/ 5512594 w 5512594"/>
                <a:gd name="connsiteY0" fmla="*/ 2801257 h 2801257"/>
                <a:gd name="connsiteX1" fmla="*/ 0 w 5512594"/>
                <a:gd name="connsiteY1" fmla="*/ 2801257 h 2801257"/>
                <a:gd name="connsiteX2" fmla="*/ 0 w 5512594"/>
                <a:gd name="connsiteY2" fmla="*/ 0 h 2801257"/>
                <a:gd name="connsiteX3" fmla="*/ 5512594 w 5512594"/>
                <a:gd name="connsiteY3" fmla="*/ 0 h 2801257"/>
                <a:gd name="connsiteX0" fmla="*/ 0 w 5512594"/>
                <a:gd name="connsiteY0" fmla="*/ 2801257 h 2801257"/>
                <a:gd name="connsiteX1" fmla="*/ 0 w 5512594"/>
                <a:gd name="connsiteY1" fmla="*/ 0 h 2801257"/>
                <a:gd name="connsiteX2" fmla="*/ 5512594 w 5512594"/>
                <a:gd name="connsiteY2" fmla="*/ 0 h 2801257"/>
              </a:gdLst>
              <a:ahLst/>
              <a:cxnLst>
                <a:cxn ang="0">
                  <a:pos x="connsiteX0" y="connsiteY0"/>
                </a:cxn>
                <a:cxn ang="0">
                  <a:pos x="connsiteX1" y="connsiteY1"/>
                </a:cxn>
                <a:cxn ang="0">
                  <a:pos x="connsiteX2" y="connsiteY2"/>
                </a:cxn>
              </a:cxnLst>
              <a:rect l="l" t="t" r="r" b="b"/>
              <a:pathLst>
                <a:path w="5512594" h="2801257">
                  <a:moveTo>
                    <a:pt x="0" y="2801257"/>
                  </a:moveTo>
                  <a:lnTo>
                    <a:pt x="0" y="0"/>
                  </a:lnTo>
                  <a:lnTo>
                    <a:pt x="5512594" y="0"/>
                  </a:lnTo>
                </a:path>
              </a:pathLst>
            </a:cu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cxnSp>
          <p:nvCxnSpPr>
            <p:cNvPr id="35" name="Straight Connector 16">
              <a:extLst>
                <a:ext uri="{FF2B5EF4-FFF2-40B4-BE49-F238E27FC236}">
                  <a16:creationId xmlns:a16="http://schemas.microsoft.com/office/drawing/2014/main" id="{CC0DC931-1FC0-4566-8E02-C3706D95CD7A}"/>
                </a:ext>
              </a:extLst>
            </p:cNvPr>
            <p:cNvCxnSpPr>
              <a:cxnSpLocks/>
            </p:cNvCxnSpPr>
            <p:nvPr/>
          </p:nvCxnSpPr>
          <p:spPr>
            <a:xfrm flipH="1">
              <a:off x="2" y="3483428"/>
              <a:ext cx="907254" cy="0"/>
            </a:xfrm>
            <a:prstGeom prst="line">
              <a:avLst/>
            </a:prstGeom>
            <a:noFill/>
            <a:ln w="3175">
              <a:solidFill>
                <a:schemeClr val="bg1">
                  <a:lumMod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1" name="Group 101" descr="Two key performance indicators describing the Business Applications Global Blackbelts role">
            <a:extLst>
              <a:ext uri="{FF2B5EF4-FFF2-40B4-BE49-F238E27FC236}">
                <a16:creationId xmlns:a16="http://schemas.microsoft.com/office/drawing/2014/main" id="{EB2137B9-5DA0-4EC0-98D9-EB0488170661}"/>
              </a:ext>
            </a:extLst>
          </p:cNvPr>
          <p:cNvGrpSpPr/>
          <p:nvPr/>
        </p:nvGrpSpPr>
        <p:grpSpPr>
          <a:xfrm>
            <a:off x="0" y="1549400"/>
            <a:ext cx="12192000" cy="1170276"/>
            <a:chOff x="0" y="1841500"/>
            <a:chExt cx="12192000" cy="1170276"/>
          </a:xfrm>
        </p:grpSpPr>
        <p:sp>
          <p:nvSpPr>
            <p:cNvPr id="62" name="Rectangle 92">
              <a:extLst>
                <a:ext uri="{FF2B5EF4-FFF2-40B4-BE49-F238E27FC236}">
                  <a16:creationId xmlns:a16="http://schemas.microsoft.com/office/drawing/2014/main" id="{EB7AFA3E-A07B-46CD-8124-31D8BA4A7691}"/>
                </a:ext>
              </a:extLst>
            </p:cNvPr>
            <p:cNvSpPr/>
            <p:nvPr/>
          </p:nvSpPr>
          <p:spPr bwMode="auto">
            <a:xfrm>
              <a:off x="0" y="1841500"/>
              <a:ext cx="12192000" cy="1170276"/>
            </a:xfrm>
            <a:prstGeom prst="rect">
              <a:avLst/>
            </a:prstGeom>
            <a:solidFill>
              <a:schemeClr val="bg1">
                <a:lumMod val="95000"/>
              </a:schemeClr>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IN" sz="2000" b="0" i="0" u="none" strike="noStrike" kern="1200" cap="none" spc="0" normalizeH="0" baseline="0" noProof="0" err="1">
                <a:ln>
                  <a:noFill/>
                </a:ln>
                <a:solidFill>
                  <a:srgbClr val="FFFFFF"/>
                </a:solidFill>
                <a:effectLst/>
                <a:uLnTx/>
                <a:uFillTx/>
                <a:latin typeface="Segoe UI"/>
                <a:ea typeface="Segoe UI" pitchFamily="34" charset="0"/>
                <a:cs typeface="Segoe UI" pitchFamily="34" charset="0"/>
              </a:endParaRPr>
            </a:p>
          </p:txBody>
        </p:sp>
        <p:grpSp>
          <p:nvGrpSpPr>
            <p:cNvPr id="63" name="Group 100">
              <a:extLst>
                <a:ext uri="{FF2B5EF4-FFF2-40B4-BE49-F238E27FC236}">
                  <a16:creationId xmlns:a16="http://schemas.microsoft.com/office/drawing/2014/main" id="{BB4387B6-29B4-47CF-A7E6-CCBAA65E0981}"/>
                </a:ext>
              </a:extLst>
            </p:cNvPr>
            <p:cNvGrpSpPr/>
            <p:nvPr/>
          </p:nvGrpSpPr>
          <p:grpSpPr>
            <a:xfrm>
              <a:off x="584200" y="1937049"/>
              <a:ext cx="11025187" cy="979176"/>
              <a:chOff x="584200" y="1814824"/>
              <a:chExt cx="11025187" cy="1040285"/>
            </a:xfrm>
          </p:grpSpPr>
          <p:sp>
            <p:nvSpPr>
              <p:cNvPr id="64" name="Text Placeholder 10">
                <a:extLst>
                  <a:ext uri="{FF2B5EF4-FFF2-40B4-BE49-F238E27FC236}">
                    <a16:creationId xmlns:a16="http://schemas.microsoft.com/office/drawing/2014/main" id="{3434646E-616C-4EB6-BD9C-B97FBBC1CE6A}"/>
                  </a:ext>
                </a:extLst>
              </p:cNvPr>
              <p:cNvSpPr txBox="1">
                <a:spLocks/>
              </p:cNvSpPr>
              <p:nvPr/>
            </p:nvSpPr>
            <p:spPr>
              <a:xfrm>
                <a:off x="6407372" y="1814824"/>
                <a:ext cx="5202015"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We plan to have a solution that the worker can “</a:t>
                </a:r>
                <a:r>
                  <a:rPr kumimoji="0" lang="en-US" sz="1600" b="0" i="0" u="none" strike="noStrike" kern="1200" cap="none" spc="0" normalizeH="0" baseline="0" noProof="0" dirty="0" err="1">
                    <a:ln>
                      <a:noFill/>
                    </a:ln>
                    <a:solidFill>
                      <a:srgbClr val="FFFFFF"/>
                    </a:solidFill>
                    <a:effectLst/>
                    <a:uLnTx/>
                    <a:uFillTx/>
                    <a:latin typeface="Segoe UI"/>
                    <a:ea typeface="+mn-ea"/>
                    <a:cs typeface="Segoe UI" panose="020B0502040204020203" pitchFamily="34" charset="0"/>
                  </a:rPr>
                  <a:t>CheckIn</a:t>
                </a: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 the location where he/she is and checkout when is done. The Manager will be able to see the location of all workers, and in case of missing “checkout” should call the worker.</a:t>
                </a:r>
              </a:p>
            </p:txBody>
          </p:sp>
          <p:sp>
            <p:nvSpPr>
              <p:cNvPr id="65" name="Text Placeholder 10 - 1">
                <a:extLst>
                  <a:ext uri="{FF2B5EF4-FFF2-40B4-BE49-F238E27FC236}">
                    <a16:creationId xmlns:a16="http://schemas.microsoft.com/office/drawing/2014/main" id="{B0DB5F6B-AB6D-453C-AD47-41F5CCF68A5B}"/>
                  </a:ext>
                </a:extLst>
              </p:cNvPr>
              <p:cNvSpPr txBox="1">
                <a:spLocks/>
              </p:cNvSpPr>
              <p:nvPr/>
            </p:nvSpPr>
            <p:spPr>
              <a:xfrm>
                <a:off x="584200" y="1814824"/>
                <a:ext cx="5200426" cy="1040285"/>
              </a:xfrm>
              <a:prstGeom prst="rect">
                <a:avLst/>
              </a:prstGeom>
              <a:ln>
                <a:noFill/>
              </a:ln>
            </p:spPr>
            <p:txBody>
              <a:bodyPr vert="horz" wrap="square" lIns="0" tIns="0" rIns="0" bIns="0" rtlCol="0" anchor="ctr">
                <a:no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1200"/>
                  </a:spcAft>
                  <a:buClrTx/>
                  <a:buSzTx/>
                  <a:buFont typeface="Wingdings" panose="05000000000000000000" pitchFamily="2" charset="2"/>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Segoe UI" panose="020B0502040204020203" pitchFamily="34" charset="0"/>
                  </a:rPr>
                  <a:t>In our organization we often need to send people to remote places and based on a HSE perspective we need to know if the worker is still in the assigned location or if he has left.</a:t>
                </a:r>
              </a:p>
            </p:txBody>
          </p:sp>
          <p:cxnSp>
            <p:nvCxnSpPr>
              <p:cNvPr id="66" name="Straight Connector 97">
                <a:extLst>
                  <a:ext uri="{FF2B5EF4-FFF2-40B4-BE49-F238E27FC236}">
                    <a16:creationId xmlns:a16="http://schemas.microsoft.com/office/drawing/2014/main" id="{6405C705-BF07-4E73-97B3-02B82C6A3318}"/>
                  </a:ext>
                </a:extLst>
              </p:cNvPr>
              <p:cNvCxnSpPr>
                <a:cxnSpLocks/>
              </p:cNvCxnSpPr>
              <p:nvPr/>
            </p:nvCxnSpPr>
            <p:spPr>
              <a:xfrm>
                <a:off x="6096794" y="1942462"/>
                <a:ext cx="0" cy="785009"/>
              </a:xfrm>
              <a:prstGeom prst="line">
                <a:avLst/>
              </a:prstGeom>
              <a:ln w="6350">
                <a:solidFill>
                  <a:schemeClr val="accent1"/>
                </a:solidFill>
                <a:prstDash val="dash"/>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67" name="Group 1" descr="Innovation Leadership: secure commitments for transformation of core Business Processes, identify new needs and move with agility&#10;">
            <a:extLst>
              <a:ext uri="{FF2B5EF4-FFF2-40B4-BE49-F238E27FC236}">
                <a16:creationId xmlns:a16="http://schemas.microsoft.com/office/drawing/2014/main" id="{57550A64-C48E-4B97-80A6-D15A27C53F24}"/>
              </a:ext>
            </a:extLst>
          </p:cNvPr>
          <p:cNvGrpSpPr/>
          <p:nvPr/>
        </p:nvGrpSpPr>
        <p:grpSpPr>
          <a:xfrm>
            <a:off x="612224" y="3083793"/>
            <a:ext cx="5292474" cy="1409721"/>
            <a:chOff x="612224" y="3147169"/>
            <a:chExt cx="5292474" cy="1409721"/>
          </a:xfrm>
        </p:grpSpPr>
        <p:sp>
          <p:nvSpPr>
            <p:cNvPr id="68" name="Title 3">
              <a:extLst>
                <a:ext uri="{FF2B5EF4-FFF2-40B4-BE49-F238E27FC236}">
                  <a16:creationId xmlns:a16="http://schemas.microsoft.com/office/drawing/2014/main" id="{2286BDF7-A057-4C6D-88D7-090E968D5810}"/>
                </a:ext>
              </a:extLst>
            </p:cNvPr>
            <p:cNvSpPr txBox="1">
              <a:spLocks/>
            </p:cNvSpPr>
            <p:nvPr/>
          </p:nvSpPr>
          <p:spPr bwMode="auto">
            <a:xfrm>
              <a:off x="1369194" y="3147169"/>
              <a:ext cx="4535504" cy="1409721"/>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Main goal: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panose="020B0702040204020203" pitchFamily="34" charset="0"/>
                </a:rPr>
                <a:t>Create a solution that is simple to use. The app will be user centric and use the Map control to define where the user is located. Use of GPS is a big plus. The user upon </a:t>
              </a:r>
              <a:r>
                <a:rPr kumimoji="0" lang="en-US" sz="1600" b="0" i="0" u="none" strike="noStrike" kern="1200" cap="none" spc="0" normalizeH="0" baseline="0" noProof="0" dirty="0" err="1">
                  <a:ln w="3175">
                    <a:noFill/>
                  </a:ln>
                  <a:solidFill>
                    <a:srgbClr val="FFFFFF"/>
                  </a:solidFill>
                  <a:effectLst/>
                  <a:uLnTx/>
                  <a:uFillTx/>
                  <a:latin typeface="Segoe UI"/>
                  <a:ea typeface="+mn-ea"/>
                  <a:cs typeface="Segoe UI Semibold" panose="020B0702040204020203" pitchFamily="34" charset="0"/>
                </a:rPr>
                <a:t>checkin</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panose="020B0702040204020203" pitchFamily="34" charset="0"/>
                </a:rPr>
                <a:t>, should specify an estimation of time in the place.</a:t>
              </a:r>
              <a:endPar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endParaRPr>
            </a:p>
          </p:txBody>
        </p:sp>
        <p:grpSp>
          <p:nvGrpSpPr>
            <p:cNvPr id="69" name="Group 131">
              <a:extLst>
                <a:ext uri="{FF2B5EF4-FFF2-40B4-BE49-F238E27FC236}">
                  <a16:creationId xmlns:a16="http://schemas.microsoft.com/office/drawing/2014/main" id="{723296C4-2139-46BE-B1AE-E297FDE3B973}"/>
                </a:ext>
              </a:extLst>
            </p:cNvPr>
            <p:cNvGrpSpPr/>
            <p:nvPr/>
          </p:nvGrpSpPr>
          <p:grpSpPr>
            <a:xfrm>
              <a:off x="612224" y="3153465"/>
              <a:ext cx="552872" cy="549582"/>
              <a:chOff x="612224" y="3153465"/>
              <a:chExt cx="552872" cy="549582"/>
            </a:xfrm>
          </p:grpSpPr>
          <p:sp>
            <p:nvSpPr>
              <p:cNvPr id="70" name="Oval 81">
                <a:extLst>
                  <a:ext uri="{FF2B5EF4-FFF2-40B4-BE49-F238E27FC236}">
                    <a16:creationId xmlns:a16="http://schemas.microsoft.com/office/drawing/2014/main" id="{6746A03C-300B-42FE-99FB-D5309CCCEC76}"/>
                  </a:ext>
                </a:extLst>
              </p:cNvPr>
              <p:cNvSpPr/>
              <p:nvPr/>
            </p:nvSpPr>
            <p:spPr bwMode="auto">
              <a:xfrm>
                <a:off x="612224" y="3153465"/>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1" name="Teamwork_EA12" title="Icon of three people with an award or ribbon to the lower right">
                <a:extLst>
                  <a:ext uri="{FF2B5EF4-FFF2-40B4-BE49-F238E27FC236}">
                    <a16:creationId xmlns:a16="http://schemas.microsoft.com/office/drawing/2014/main" id="{BE0487B9-9909-4061-A271-E8F26279EA48}"/>
                  </a:ext>
                </a:extLst>
              </p:cNvPr>
              <p:cNvSpPr>
                <a:spLocks noChangeAspect="1" noEditPoints="1"/>
              </p:cNvSpPr>
              <p:nvPr/>
            </p:nvSpPr>
            <p:spPr bwMode="auto">
              <a:xfrm>
                <a:off x="731838" y="3295629"/>
                <a:ext cx="313644" cy="303312"/>
              </a:xfrm>
              <a:custGeom>
                <a:avLst/>
                <a:gdLst>
                  <a:gd name="T0" fmla="*/ 3621 w 3746"/>
                  <a:gd name="T1" fmla="*/ 2622 h 3621"/>
                  <a:gd name="T2" fmla="*/ 3122 w 3746"/>
                  <a:gd name="T3" fmla="*/ 3122 h 3621"/>
                  <a:gd name="T4" fmla="*/ 2622 w 3746"/>
                  <a:gd name="T5" fmla="*/ 2622 h 3621"/>
                  <a:gd name="T6" fmla="*/ 3122 w 3746"/>
                  <a:gd name="T7" fmla="*/ 2123 h 3621"/>
                  <a:gd name="T8" fmla="*/ 3621 w 3746"/>
                  <a:gd name="T9" fmla="*/ 2622 h 3621"/>
                  <a:gd name="T10" fmla="*/ 2747 w 3746"/>
                  <a:gd name="T11" fmla="*/ 2997 h 3621"/>
                  <a:gd name="T12" fmla="*/ 2747 w 3746"/>
                  <a:gd name="T13" fmla="*/ 3621 h 3621"/>
                  <a:gd name="T14" fmla="*/ 3122 w 3746"/>
                  <a:gd name="T15" fmla="*/ 3434 h 3621"/>
                  <a:gd name="T16" fmla="*/ 3496 w 3746"/>
                  <a:gd name="T17" fmla="*/ 3621 h 3621"/>
                  <a:gd name="T18" fmla="*/ 3496 w 3746"/>
                  <a:gd name="T19" fmla="*/ 2997 h 3621"/>
                  <a:gd name="T20" fmla="*/ 1873 w 3746"/>
                  <a:gd name="T21" fmla="*/ 749 h 3621"/>
                  <a:gd name="T22" fmla="*/ 1249 w 3746"/>
                  <a:gd name="T23" fmla="*/ 1374 h 3621"/>
                  <a:gd name="T24" fmla="*/ 1873 w 3746"/>
                  <a:gd name="T25" fmla="*/ 1998 h 3621"/>
                  <a:gd name="T26" fmla="*/ 2497 w 3746"/>
                  <a:gd name="T27" fmla="*/ 1374 h 3621"/>
                  <a:gd name="T28" fmla="*/ 1873 w 3746"/>
                  <a:gd name="T29" fmla="*/ 749 h 3621"/>
                  <a:gd name="T30" fmla="*/ 1873 w 3746"/>
                  <a:gd name="T31" fmla="*/ 1998 h 3621"/>
                  <a:gd name="T32" fmla="*/ 999 w 3746"/>
                  <a:gd name="T33" fmla="*/ 2872 h 3621"/>
                  <a:gd name="T34" fmla="*/ 624 w 3746"/>
                  <a:gd name="T35" fmla="*/ 0 h 3621"/>
                  <a:gd name="T36" fmla="*/ 250 w 3746"/>
                  <a:gd name="T37" fmla="*/ 375 h 3621"/>
                  <a:gd name="T38" fmla="*/ 624 w 3746"/>
                  <a:gd name="T39" fmla="*/ 749 h 3621"/>
                  <a:gd name="T40" fmla="*/ 999 w 3746"/>
                  <a:gd name="T41" fmla="*/ 375 h 3621"/>
                  <a:gd name="T42" fmla="*/ 624 w 3746"/>
                  <a:gd name="T43" fmla="*/ 0 h 3621"/>
                  <a:gd name="T44" fmla="*/ 1249 w 3746"/>
                  <a:gd name="T45" fmla="*/ 1374 h 3621"/>
                  <a:gd name="T46" fmla="*/ 624 w 3746"/>
                  <a:gd name="T47" fmla="*/ 749 h 3621"/>
                  <a:gd name="T48" fmla="*/ 0 w 3746"/>
                  <a:gd name="T49" fmla="*/ 1374 h 3621"/>
                  <a:gd name="T50" fmla="*/ 3122 w 3746"/>
                  <a:gd name="T51" fmla="*/ 0 h 3621"/>
                  <a:gd name="T52" fmla="*/ 2747 w 3746"/>
                  <a:gd name="T53" fmla="*/ 375 h 3621"/>
                  <a:gd name="T54" fmla="*/ 3122 w 3746"/>
                  <a:gd name="T55" fmla="*/ 749 h 3621"/>
                  <a:gd name="T56" fmla="*/ 3496 w 3746"/>
                  <a:gd name="T57" fmla="*/ 375 h 3621"/>
                  <a:gd name="T58" fmla="*/ 3122 w 3746"/>
                  <a:gd name="T59" fmla="*/ 0 h 3621"/>
                  <a:gd name="T60" fmla="*/ 3746 w 3746"/>
                  <a:gd name="T61" fmla="*/ 1374 h 3621"/>
                  <a:gd name="T62" fmla="*/ 3122 w 3746"/>
                  <a:gd name="T63" fmla="*/ 749 h 3621"/>
                  <a:gd name="T64" fmla="*/ 2497 w 3746"/>
                  <a:gd name="T65" fmla="*/ 1374 h 3621"/>
                  <a:gd name="T66" fmla="*/ 2381 w 3746"/>
                  <a:gd name="T67" fmla="*/ 2163 h 3621"/>
                  <a:gd name="T68" fmla="*/ 1873 w 3746"/>
                  <a:gd name="T69" fmla="*/ 1998 h 3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46" h="3621">
                    <a:moveTo>
                      <a:pt x="3621" y="2622"/>
                    </a:moveTo>
                    <a:cubicBezTo>
                      <a:pt x="3621" y="2898"/>
                      <a:pt x="3398" y="3122"/>
                      <a:pt x="3122" y="3122"/>
                    </a:cubicBezTo>
                    <a:cubicBezTo>
                      <a:pt x="2846" y="3122"/>
                      <a:pt x="2622" y="2898"/>
                      <a:pt x="2622" y="2622"/>
                    </a:cubicBezTo>
                    <a:cubicBezTo>
                      <a:pt x="2622" y="2346"/>
                      <a:pt x="2846" y="2123"/>
                      <a:pt x="3122" y="2123"/>
                    </a:cubicBezTo>
                    <a:cubicBezTo>
                      <a:pt x="3398" y="2123"/>
                      <a:pt x="3621" y="2346"/>
                      <a:pt x="3621" y="2622"/>
                    </a:cubicBezTo>
                    <a:close/>
                    <a:moveTo>
                      <a:pt x="2747" y="2997"/>
                    </a:moveTo>
                    <a:cubicBezTo>
                      <a:pt x="2747" y="3621"/>
                      <a:pt x="2747" y="3621"/>
                      <a:pt x="2747" y="3621"/>
                    </a:cubicBezTo>
                    <a:cubicBezTo>
                      <a:pt x="3122" y="3434"/>
                      <a:pt x="3122" y="3434"/>
                      <a:pt x="3122" y="3434"/>
                    </a:cubicBezTo>
                    <a:cubicBezTo>
                      <a:pt x="3496" y="3621"/>
                      <a:pt x="3496" y="3621"/>
                      <a:pt x="3496" y="3621"/>
                    </a:cubicBezTo>
                    <a:cubicBezTo>
                      <a:pt x="3496" y="2997"/>
                      <a:pt x="3496" y="2997"/>
                      <a:pt x="3496" y="2997"/>
                    </a:cubicBezTo>
                    <a:moveTo>
                      <a:pt x="1873" y="749"/>
                    </a:moveTo>
                    <a:cubicBezTo>
                      <a:pt x="1528" y="749"/>
                      <a:pt x="1249" y="1029"/>
                      <a:pt x="1249" y="1374"/>
                    </a:cubicBezTo>
                    <a:cubicBezTo>
                      <a:pt x="1249" y="1718"/>
                      <a:pt x="1528" y="1998"/>
                      <a:pt x="1873" y="1998"/>
                    </a:cubicBezTo>
                    <a:cubicBezTo>
                      <a:pt x="2218" y="1998"/>
                      <a:pt x="2497" y="1718"/>
                      <a:pt x="2497" y="1374"/>
                    </a:cubicBezTo>
                    <a:cubicBezTo>
                      <a:pt x="2497" y="1029"/>
                      <a:pt x="2218" y="749"/>
                      <a:pt x="1873" y="749"/>
                    </a:cubicBezTo>
                    <a:close/>
                    <a:moveTo>
                      <a:pt x="1873" y="1998"/>
                    </a:moveTo>
                    <a:cubicBezTo>
                      <a:pt x="1390" y="1998"/>
                      <a:pt x="999" y="2389"/>
                      <a:pt x="999" y="2872"/>
                    </a:cubicBezTo>
                    <a:moveTo>
                      <a:pt x="624" y="0"/>
                    </a:moveTo>
                    <a:cubicBezTo>
                      <a:pt x="417" y="0"/>
                      <a:pt x="250" y="168"/>
                      <a:pt x="250" y="375"/>
                    </a:cubicBezTo>
                    <a:cubicBezTo>
                      <a:pt x="250" y="581"/>
                      <a:pt x="417" y="749"/>
                      <a:pt x="624" y="749"/>
                    </a:cubicBezTo>
                    <a:cubicBezTo>
                      <a:pt x="831" y="749"/>
                      <a:pt x="999" y="581"/>
                      <a:pt x="999" y="375"/>
                    </a:cubicBezTo>
                    <a:cubicBezTo>
                      <a:pt x="999" y="168"/>
                      <a:pt x="831" y="0"/>
                      <a:pt x="624" y="0"/>
                    </a:cubicBezTo>
                    <a:close/>
                    <a:moveTo>
                      <a:pt x="1249" y="1374"/>
                    </a:moveTo>
                    <a:cubicBezTo>
                      <a:pt x="1249" y="1029"/>
                      <a:pt x="969" y="749"/>
                      <a:pt x="624" y="749"/>
                    </a:cubicBezTo>
                    <a:cubicBezTo>
                      <a:pt x="279" y="749"/>
                      <a:pt x="0" y="1029"/>
                      <a:pt x="0" y="1374"/>
                    </a:cubicBezTo>
                    <a:moveTo>
                      <a:pt x="3122" y="0"/>
                    </a:moveTo>
                    <a:cubicBezTo>
                      <a:pt x="2915" y="0"/>
                      <a:pt x="2747" y="168"/>
                      <a:pt x="2747" y="375"/>
                    </a:cubicBezTo>
                    <a:cubicBezTo>
                      <a:pt x="2747" y="581"/>
                      <a:pt x="2915" y="749"/>
                      <a:pt x="3122" y="749"/>
                    </a:cubicBezTo>
                    <a:cubicBezTo>
                      <a:pt x="3329" y="749"/>
                      <a:pt x="3496" y="581"/>
                      <a:pt x="3496" y="375"/>
                    </a:cubicBezTo>
                    <a:cubicBezTo>
                      <a:pt x="3496" y="168"/>
                      <a:pt x="3329" y="0"/>
                      <a:pt x="3122" y="0"/>
                    </a:cubicBezTo>
                    <a:close/>
                    <a:moveTo>
                      <a:pt x="3746" y="1374"/>
                    </a:moveTo>
                    <a:cubicBezTo>
                      <a:pt x="3746" y="1029"/>
                      <a:pt x="3467" y="749"/>
                      <a:pt x="3122" y="749"/>
                    </a:cubicBezTo>
                    <a:cubicBezTo>
                      <a:pt x="2777" y="749"/>
                      <a:pt x="2497" y="1029"/>
                      <a:pt x="2497" y="1374"/>
                    </a:cubicBezTo>
                    <a:moveTo>
                      <a:pt x="2381" y="2163"/>
                    </a:moveTo>
                    <a:cubicBezTo>
                      <a:pt x="2238" y="2060"/>
                      <a:pt x="2063" y="1998"/>
                      <a:pt x="1873" y="1998"/>
                    </a:cubicBezTo>
                  </a:path>
                </a:pathLst>
              </a:custGeom>
              <a:noFill/>
              <a:ln w="9525" cap="sq">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grpSp>
        <p:nvGrpSpPr>
          <p:cNvPr id="41" name="Group 8" descr="Trusted Partner of Field: seamless partnership with Industry, STU &amp; EOU leaders to scale sales motions &#10;">
            <a:extLst>
              <a:ext uri="{FF2B5EF4-FFF2-40B4-BE49-F238E27FC236}">
                <a16:creationId xmlns:a16="http://schemas.microsoft.com/office/drawing/2014/main" id="{72BC4B35-8709-4DEB-B08E-2087DA2C4ABB}"/>
              </a:ext>
            </a:extLst>
          </p:cNvPr>
          <p:cNvGrpSpPr/>
          <p:nvPr/>
        </p:nvGrpSpPr>
        <p:grpSpPr>
          <a:xfrm>
            <a:off x="622906" y="4724324"/>
            <a:ext cx="5281792" cy="854272"/>
            <a:chOff x="622906" y="4198517"/>
            <a:chExt cx="5281792" cy="854272"/>
          </a:xfrm>
        </p:grpSpPr>
        <p:sp>
          <p:nvSpPr>
            <p:cNvPr id="42" name="Title 3">
              <a:extLst>
                <a:ext uri="{FF2B5EF4-FFF2-40B4-BE49-F238E27FC236}">
                  <a16:creationId xmlns:a16="http://schemas.microsoft.com/office/drawing/2014/main" id="{63997A2F-96AD-4063-B014-50A174245AE9}"/>
                </a:ext>
              </a:extLst>
            </p:cNvPr>
            <p:cNvSpPr txBox="1">
              <a:spLocks/>
            </p:cNvSpPr>
            <p:nvPr/>
          </p:nvSpPr>
          <p:spPr bwMode="auto">
            <a:xfrm>
              <a:off x="1369194" y="4198517"/>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a:ln w="3175">
                    <a:noFill/>
                  </a:ln>
                  <a:solidFill>
                    <a:srgbClr val="0078D4"/>
                  </a:solidFill>
                  <a:effectLst/>
                  <a:uLnTx/>
                  <a:uFillTx/>
                  <a:latin typeface="Segoe UI Semibold"/>
                  <a:ea typeface="+mn-ea"/>
                  <a:cs typeface="Segoe UI Semibold"/>
                </a:rPr>
                <a:t>Login to the solution: </a:t>
              </a:r>
              <a:r>
                <a:rPr kumimoji="0" lang="en-US" sz="1600" b="0" i="0" u="none" strike="noStrike" kern="1200" cap="none" spc="0" normalizeH="0" baseline="0" noProof="0">
                  <a:ln w="3175">
                    <a:noFill/>
                  </a:ln>
                  <a:solidFill>
                    <a:srgbClr val="FFFFFF"/>
                  </a:solidFill>
                  <a:effectLst/>
                  <a:uLnTx/>
                  <a:uFillTx/>
                  <a:latin typeface="Segoe UI"/>
                  <a:ea typeface="+mn-ea"/>
                  <a:cs typeface="Segoe UI Semibold" panose="020B0702040204020203" pitchFamily="34" charset="0"/>
                </a:rPr>
                <a:t>The solution must enable the login for the AD of the organization</a:t>
              </a:r>
            </a:p>
          </p:txBody>
        </p:sp>
        <p:grpSp>
          <p:nvGrpSpPr>
            <p:cNvPr id="43" name="Group 36">
              <a:extLst>
                <a:ext uri="{FF2B5EF4-FFF2-40B4-BE49-F238E27FC236}">
                  <a16:creationId xmlns:a16="http://schemas.microsoft.com/office/drawing/2014/main" id="{8C20FFDB-4CEF-4C12-847C-A0F853F07E53}"/>
                </a:ext>
              </a:extLst>
            </p:cNvPr>
            <p:cNvGrpSpPr/>
            <p:nvPr/>
          </p:nvGrpSpPr>
          <p:grpSpPr>
            <a:xfrm>
              <a:off x="622906" y="4350862"/>
              <a:ext cx="552872" cy="549582"/>
              <a:chOff x="6454009" y="5612134"/>
              <a:chExt cx="478652" cy="475804"/>
            </a:xfrm>
          </p:grpSpPr>
          <p:sp>
            <p:nvSpPr>
              <p:cNvPr id="44" name="Oval 89">
                <a:extLst>
                  <a:ext uri="{FF2B5EF4-FFF2-40B4-BE49-F238E27FC236}">
                    <a16:creationId xmlns:a16="http://schemas.microsoft.com/office/drawing/2014/main" id="{B2CBCD44-3149-412C-BEA8-F489F50CE4B0}"/>
                  </a:ext>
                </a:extLst>
              </p:cNvPr>
              <p:cNvSpPr/>
              <p:nvPr/>
            </p:nvSpPr>
            <p:spPr bwMode="auto">
              <a:xfrm>
                <a:off x="6454009" y="561213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5" name="Commitments_EC4D" title="Icon of a handshake">
                <a:extLst>
                  <a:ext uri="{FF2B5EF4-FFF2-40B4-BE49-F238E27FC236}">
                    <a16:creationId xmlns:a16="http://schemas.microsoft.com/office/drawing/2014/main" id="{5B5EA968-A02F-4CE5-A7F2-4AF8F8A8203A}"/>
                  </a:ext>
                </a:extLst>
              </p:cNvPr>
              <p:cNvSpPr>
                <a:spLocks noChangeAspect="1" noEditPoints="1"/>
              </p:cNvSpPr>
              <p:nvPr/>
            </p:nvSpPr>
            <p:spPr bwMode="auto">
              <a:xfrm>
                <a:off x="6583804" y="5743176"/>
                <a:ext cx="226854" cy="212704"/>
              </a:xfrm>
              <a:custGeom>
                <a:avLst/>
                <a:gdLst>
                  <a:gd name="T0" fmla="*/ 56 w 3762"/>
                  <a:gd name="T1" fmla="*/ 1280 h 3526"/>
                  <a:gd name="T2" fmla="*/ 1246 w 3762"/>
                  <a:gd name="T3" fmla="*/ 30 h 3526"/>
                  <a:gd name="T4" fmla="*/ 1589 w 3762"/>
                  <a:gd name="T5" fmla="*/ 313 h 3526"/>
                  <a:gd name="T6" fmla="*/ 104 w 3762"/>
                  <a:gd name="T7" fmla="*/ 2297 h 3526"/>
                  <a:gd name="T8" fmla="*/ 698 w 3762"/>
                  <a:gd name="T9" fmla="*/ 2078 h 3526"/>
                  <a:gd name="T10" fmla="*/ 323 w 3762"/>
                  <a:gd name="T11" fmla="*/ 1703 h 3526"/>
                  <a:gd name="T12" fmla="*/ 2479 w 3762"/>
                  <a:gd name="T13" fmla="*/ 2578 h 3526"/>
                  <a:gd name="T14" fmla="*/ 3073 w 3762"/>
                  <a:gd name="T15" fmla="*/ 2797 h 3526"/>
                  <a:gd name="T16" fmla="*/ 2854 w 3762"/>
                  <a:gd name="T17" fmla="*/ 2203 h 3526"/>
                  <a:gd name="T18" fmla="*/ 1823 w 3762"/>
                  <a:gd name="T19" fmla="*/ 3422 h 3526"/>
                  <a:gd name="T20" fmla="*/ 2198 w 3762"/>
                  <a:gd name="T21" fmla="*/ 3047 h 3526"/>
                  <a:gd name="T22" fmla="*/ 2698 w 3762"/>
                  <a:gd name="T23" fmla="*/ 3172 h 3526"/>
                  <a:gd name="T24" fmla="*/ 2479 w 3762"/>
                  <a:gd name="T25" fmla="*/ 2578 h 3526"/>
                  <a:gd name="T26" fmla="*/ 479 w 3762"/>
                  <a:gd name="T27" fmla="*/ 2672 h 3526"/>
                  <a:gd name="T28" fmla="*/ 1073 w 3762"/>
                  <a:gd name="T29" fmla="*/ 2453 h 3526"/>
                  <a:gd name="T30" fmla="*/ 698 w 3762"/>
                  <a:gd name="T31" fmla="*/ 2078 h 3526"/>
                  <a:gd name="T32" fmla="*/ 854 w 3762"/>
                  <a:gd name="T33" fmla="*/ 2672 h 3526"/>
                  <a:gd name="T34" fmla="*/ 1229 w 3762"/>
                  <a:gd name="T35" fmla="*/ 3047 h 3526"/>
                  <a:gd name="T36" fmla="*/ 1448 w 3762"/>
                  <a:gd name="T37" fmla="*/ 2453 h 3526"/>
                  <a:gd name="T38" fmla="*/ 854 w 3762"/>
                  <a:gd name="T39" fmla="*/ 2672 h 3526"/>
                  <a:gd name="T40" fmla="*/ 1229 w 3762"/>
                  <a:gd name="T41" fmla="*/ 3422 h 3526"/>
                  <a:gd name="T42" fmla="*/ 1823 w 3762"/>
                  <a:gd name="T43" fmla="*/ 3203 h 3526"/>
                  <a:gd name="T44" fmla="*/ 1448 w 3762"/>
                  <a:gd name="T45" fmla="*/ 2828 h 3526"/>
                  <a:gd name="T46" fmla="*/ 3214 w 3762"/>
                  <a:gd name="T47" fmla="*/ 1813 h 3526"/>
                  <a:gd name="T48" fmla="*/ 3746 w 3762"/>
                  <a:gd name="T49" fmla="*/ 1220 h 3526"/>
                  <a:gd name="T50" fmla="*/ 2526 w 3762"/>
                  <a:gd name="T51" fmla="*/ 0 h 3526"/>
                  <a:gd name="T52" fmla="*/ 1412 w 3762"/>
                  <a:gd name="T53" fmla="*/ 385 h 3526"/>
                  <a:gd name="T54" fmla="*/ 1026 w 3762"/>
                  <a:gd name="T55" fmla="*/ 1250 h 3526"/>
                  <a:gd name="T56" fmla="*/ 1276 w 3762"/>
                  <a:gd name="T57" fmla="*/ 1500 h 3526"/>
                  <a:gd name="T58" fmla="*/ 2026 w 3762"/>
                  <a:gd name="T59" fmla="*/ 750 h 3526"/>
                  <a:gd name="T60" fmla="*/ 3448 w 3762"/>
                  <a:gd name="T61" fmla="*/ 2047 h 3526"/>
                  <a:gd name="T62" fmla="*/ 3071 w 3762"/>
                  <a:gd name="T63" fmla="*/ 2420 h 3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62" h="3526">
                    <a:moveTo>
                      <a:pt x="401" y="1625"/>
                    </a:moveTo>
                    <a:cubicBezTo>
                      <a:pt x="56" y="1280"/>
                      <a:pt x="56" y="1280"/>
                      <a:pt x="56" y="1280"/>
                    </a:cubicBezTo>
                    <a:cubicBezTo>
                      <a:pt x="40" y="1264"/>
                      <a:pt x="40" y="1236"/>
                      <a:pt x="56" y="1220"/>
                    </a:cubicBezTo>
                    <a:cubicBezTo>
                      <a:pt x="1246" y="30"/>
                      <a:pt x="1246" y="30"/>
                      <a:pt x="1246" y="30"/>
                    </a:cubicBezTo>
                    <a:cubicBezTo>
                      <a:pt x="1262" y="14"/>
                      <a:pt x="1290" y="14"/>
                      <a:pt x="1306" y="30"/>
                    </a:cubicBezTo>
                    <a:cubicBezTo>
                      <a:pt x="1589" y="313"/>
                      <a:pt x="1589" y="313"/>
                      <a:pt x="1589" y="313"/>
                    </a:cubicBezTo>
                    <a:moveTo>
                      <a:pt x="104" y="1922"/>
                    </a:moveTo>
                    <a:cubicBezTo>
                      <a:pt x="0" y="2026"/>
                      <a:pt x="0" y="2194"/>
                      <a:pt x="104" y="2297"/>
                    </a:cubicBezTo>
                    <a:cubicBezTo>
                      <a:pt x="207" y="2401"/>
                      <a:pt x="375" y="2401"/>
                      <a:pt x="479" y="2297"/>
                    </a:cubicBezTo>
                    <a:cubicBezTo>
                      <a:pt x="698" y="2078"/>
                      <a:pt x="698" y="2078"/>
                      <a:pt x="698" y="2078"/>
                    </a:cubicBezTo>
                    <a:cubicBezTo>
                      <a:pt x="802" y="1974"/>
                      <a:pt x="802" y="1806"/>
                      <a:pt x="698" y="1703"/>
                    </a:cubicBezTo>
                    <a:cubicBezTo>
                      <a:pt x="595" y="1599"/>
                      <a:pt x="427" y="1599"/>
                      <a:pt x="323" y="1703"/>
                    </a:cubicBezTo>
                    <a:lnTo>
                      <a:pt x="104" y="1922"/>
                    </a:lnTo>
                    <a:close/>
                    <a:moveTo>
                      <a:pt x="2479" y="2578"/>
                    </a:moveTo>
                    <a:cubicBezTo>
                      <a:pt x="2698" y="2797"/>
                      <a:pt x="2698" y="2797"/>
                      <a:pt x="2698" y="2797"/>
                    </a:cubicBezTo>
                    <a:cubicBezTo>
                      <a:pt x="2802" y="2901"/>
                      <a:pt x="2970" y="2901"/>
                      <a:pt x="3073" y="2797"/>
                    </a:cubicBezTo>
                    <a:cubicBezTo>
                      <a:pt x="3177" y="2694"/>
                      <a:pt x="3177" y="2526"/>
                      <a:pt x="3073" y="2422"/>
                    </a:cubicBezTo>
                    <a:cubicBezTo>
                      <a:pt x="2854" y="2203"/>
                      <a:pt x="2854" y="2203"/>
                      <a:pt x="2854" y="2203"/>
                    </a:cubicBezTo>
                    <a:moveTo>
                      <a:pt x="1714" y="3313"/>
                    </a:moveTo>
                    <a:cubicBezTo>
                      <a:pt x="1823" y="3422"/>
                      <a:pt x="1823" y="3422"/>
                      <a:pt x="1823" y="3422"/>
                    </a:cubicBezTo>
                    <a:cubicBezTo>
                      <a:pt x="1927" y="3526"/>
                      <a:pt x="2095" y="3526"/>
                      <a:pt x="2198" y="3422"/>
                    </a:cubicBezTo>
                    <a:cubicBezTo>
                      <a:pt x="2302" y="3319"/>
                      <a:pt x="2302" y="3151"/>
                      <a:pt x="2198" y="3047"/>
                    </a:cubicBezTo>
                    <a:cubicBezTo>
                      <a:pt x="2323" y="3172"/>
                      <a:pt x="2323" y="3172"/>
                      <a:pt x="2323" y="3172"/>
                    </a:cubicBezTo>
                    <a:cubicBezTo>
                      <a:pt x="2427" y="3276"/>
                      <a:pt x="2595" y="3276"/>
                      <a:pt x="2698" y="3172"/>
                    </a:cubicBezTo>
                    <a:cubicBezTo>
                      <a:pt x="2802" y="3069"/>
                      <a:pt x="2802" y="2901"/>
                      <a:pt x="2698" y="2797"/>
                    </a:cubicBezTo>
                    <a:cubicBezTo>
                      <a:pt x="2479" y="2578"/>
                      <a:pt x="2479" y="2578"/>
                      <a:pt x="2479" y="2578"/>
                    </a:cubicBezTo>
                    <a:moveTo>
                      <a:pt x="479" y="2297"/>
                    </a:moveTo>
                    <a:cubicBezTo>
                      <a:pt x="375" y="2401"/>
                      <a:pt x="375" y="2569"/>
                      <a:pt x="479" y="2672"/>
                    </a:cubicBezTo>
                    <a:cubicBezTo>
                      <a:pt x="582" y="2776"/>
                      <a:pt x="750" y="2776"/>
                      <a:pt x="854" y="2672"/>
                    </a:cubicBezTo>
                    <a:cubicBezTo>
                      <a:pt x="1073" y="2453"/>
                      <a:pt x="1073" y="2453"/>
                      <a:pt x="1073" y="2453"/>
                    </a:cubicBezTo>
                    <a:cubicBezTo>
                      <a:pt x="1177" y="2349"/>
                      <a:pt x="1177" y="2181"/>
                      <a:pt x="1073" y="2078"/>
                    </a:cubicBezTo>
                    <a:cubicBezTo>
                      <a:pt x="970" y="1974"/>
                      <a:pt x="802" y="1974"/>
                      <a:pt x="698" y="2078"/>
                    </a:cubicBezTo>
                    <a:lnTo>
                      <a:pt x="479" y="2297"/>
                    </a:lnTo>
                    <a:close/>
                    <a:moveTo>
                      <a:pt x="854" y="2672"/>
                    </a:moveTo>
                    <a:cubicBezTo>
                      <a:pt x="750" y="2776"/>
                      <a:pt x="750" y="2944"/>
                      <a:pt x="854" y="3047"/>
                    </a:cubicBezTo>
                    <a:cubicBezTo>
                      <a:pt x="957" y="3151"/>
                      <a:pt x="1125" y="3151"/>
                      <a:pt x="1229" y="3047"/>
                    </a:cubicBezTo>
                    <a:cubicBezTo>
                      <a:pt x="1448" y="2828"/>
                      <a:pt x="1448" y="2828"/>
                      <a:pt x="1448" y="2828"/>
                    </a:cubicBezTo>
                    <a:cubicBezTo>
                      <a:pt x="1552" y="2724"/>
                      <a:pt x="1552" y="2556"/>
                      <a:pt x="1448" y="2453"/>
                    </a:cubicBezTo>
                    <a:cubicBezTo>
                      <a:pt x="1345" y="2349"/>
                      <a:pt x="1177" y="2349"/>
                      <a:pt x="1073" y="2453"/>
                    </a:cubicBezTo>
                    <a:lnTo>
                      <a:pt x="854" y="2672"/>
                    </a:lnTo>
                    <a:close/>
                    <a:moveTo>
                      <a:pt x="1229" y="3047"/>
                    </a:moveTo>
                    <a:cubicBezTo>
                      <a:pt x="1125" y="3151"/>
                      <a:pt x="1125" y="3319"/>
                      <a:pt x="1229" y="3422"/>
                    </a:cubicBezTo>
                    <a:cubicBezTo>
                      <a:pt x="1332" y="3526"/>
                      <a:pt x="1500" y="3526"/>
                      <a:pt x="1604" y="3422"/>
                    </a:cubicBezTo>
                    <a:cubicBezTo>
                      <a:pt x="1823" y="3203"/>
                      <a:pt x="1823" y="3203"/>
                      <a:pt x="1823" y="3203"/>
                    </a:cubicBezTo>
                    <a:cubicBezTo>
                      <a:pt x="1927" y="3099"/>
                      <a:pt x="1927" y="2931"/>
                      <a:pt x="1823" y="2828"/>
                    </a:cubicBezTo>
                    <a:cubicBezTo>
                      <a:pt x="1720" y="2724"/>
                      <a:pt x="1552" y="2724"/>
                      <a:pt x="1448" y="2828"/>
                    </a:cubicBezTo>
                    <a:lnTo>
                      <a:pt x="1229" y="3047"/>
                    </a:lnTo>
                    <a:close/>
                    <a:moveTo>
                      <a:pt x="3214" y="1813"/>
                    </a:moveTo>
                    <a:cubicBezTo>
                      <a:pt x="3746" y="1280"/>
                      <a:pt x="3746" y="1280"/>
                      <a:pt x="3746" y="1280"/>
                    </a:cubicBezTo>
                    <a:cubicBezTo>
                      <a:pt x="3762" y="1264"/>
                      <a:pt x="3762" y="1236"/>
                      <a:pt x="3746" y="1220"/>
                    </a:cubicBezTo>
                    <a:cubicBezTo>
                      <a:pt x="2526" y="0"/>
                      <a:pt x="2526" y="0"/>
                      <a:pt x="2526" y="0"/>
                    </a:cubicBezTo>
                    <a:cubicBezTo>
                      <a:pt x="2526" y="0"/>
                      <a:pt x="2526" y="0"/>
                      <a:pt x="2526" y="0"/>
                    </a:cubicBezTo>
                    <a:cubicBezTo>
                      <a:pt x="1436" y="363"/>
                      <a:pt x="1436" y="363"/>
                      <a:pt x="1436" y="363"/>
                    </a:cubicBezTo>
                    <a:cubicBezTo>
                      <a:pt x="1426" y="367"/>
                      <a:pt x="1417" y="375"/>
                      <a:pt x="1412" y="385"/>
                    </a:cubicBezTo>
                    <a:cubicBezTo>
                      <a:pt x="1057" y="1094"/>
                      <a:pt x="1057" y="1094"/>
                      <a:pt x="1057" y="1094"/>
                    </a:cubicBezTo>
                    <a:cubicBezTo>
                      <a:pt x="1037" y="1142"/>
                      <a:pt x="1026" y="1195"/>
                      <a:pt x="1026" y="1250"/>
                    </a:cubicBezTo>
                    <a:cubicBezTo>
                      <a:pt x="1026" y="1319"/>
                      <a:pt x="1054" y="1382"/>
                      <a:pt x="1099" y="1427"/>
                    </a:cubicBezTo>
                    <a:cubicBezTo>
                      <a:pt x="1144" y="1472"/>
                      <a:pt x="1207" y="1500"/>
                      <a:pt x="1276" y="1500"/>
                    </a:cubicBezTo>
                    <a:cubicBezTo>
                      <a:pt x="1483" y="1500"/>
                      <a:pt x="1651" y="1332"/>
                      <a:pt x="1651" y="1125"/>
                    </a:cubicBezTo>
                    <a:cubicBezTo>
                      <a:pt x="1651" y="918"/>
                      <a:pt x="1819" y="750"/>
                      <a:pt x="2026" y="750"/>
                    </a:cubicBezTo>
                    <a:cubicBezTo>
                      <a:pt x="2094" y="750"/>
                      <a:pt x="2162" y="771"/>
                      <a:pt x="2214" y="813"/>
                    </a:cubicBezTo>
                    <a:cubicBezTo>
                      <a:pt x="3448" y="2047"/>
                      <a:pt x="3448" y="2047"/>
                      <a:pt x="3448" y="2047"/>
                    </a:cubicBezTo>
                    <a:cubicBezTo>
                      <a:pt x="3553" y="2152"/>
                      <a:pt x="3552" y="2321"/>
                      <a:pt x="3446" y="2425"/>
                    </a:cubicBezTo>
                    <a:cubicBezTo>
                      <a:pt x="3341" y="2527"/>
                      <a:pt x="3174" y="2523"/>
                      <a:pt x="3071" y="2420"/>
                    </a:cubicBezTo>
                    <a:cubicBezTo>
                      <a:pt x="2854" y="2203"/>
                      <a:pt x="2854" y="2203"/>
                      <a:pt x="2854" y="2203"/>
                    </a:cubicBezTo>
                  </a:path>
                </a:pathLst>
              </a:custGeom>
              <a:noFill/>
              <a:ln w="1270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6" name="Group 5" descr="Performance &amp; Sales Excellence: accountable for supporting Industry business process wins, pipeline hygiene, business insights&#10;">
            <a:extLst>
              <a:ext uri="{FF2B5EF4-FFF2-40B4-BE49-F238E27FC236}">
                <a16:creationId xmlns:a16="http://schemas.microsoft.com/office/drawing/2014/main" id="{E27C0A8A-2A71-4728-AB58-702F2E12472F}"/>
              </a:ext>
            </a:extLst>
          </p:cNvPr>
          <p:cNvGrpSpPr/>
          <p:nvPr/>
        </p:nvGrpSpPr>
        <p:grpSpPr>
          <a:xfrm>
            <a:off x="622906" y="5805857"/>
            <a:ext cx="5281792" cy="854272"/>
            <a:chOff x="622906" y="5249865"/>
            <a:chExt cx="5281792" cy="854272"/>
          </a:xfrm>
        </p:grpSpPr>
        <p:grpSp>
          <p:nvGrpSpPr>
            <p:cNvPr id="37" name="Group 35">
              <a:extLst>
                <a:ext uri="{FF2B5EF4-FFF2-40B4-BE49-F238E27FC236}">
                  <a16:creationId xmlns:a16="http://schemas.microsoft.com/office/drawing/2014/main" id="{833A4137-08B3-49EA-BD8A-A571A0BD77D4}"/>
                </a:ext>
              </a:extLst>
            </p:cNvPr>
            <p:cNvGrpSpPr/>
            <p:nvPr/>
          </p:nvGrpSpPr>
          <p:grpSpPr>
            <a:xfrm>
              <a:off x="622906" y="5402210"/>
              <a:ext cx="552872" cy="549582"/>
              <a:chOff x="660016" y="5589352"/>
              <a:chExt cx="478652" cy="475804"/>
            </a:xfrm>
          </p:grpSpPr>
          <p:sp>
            <p:nvSpPr>
              <p:cNvPr id="39" name="Oval 84">
                <a:extLst>
                  <a:ext uri="{FF2B5EF4-FFF2-40B4-BE49-F238E27FC236}">
                    <a16:creationId xmlns:a16="http://schemas.microsoft.com/office/drawing/2014/main" id="{D3FD61D4-AF5A-48A6-9EBA-C5D86D0862C8}"/>
                  </a:ext>
                </a:extLst>
              </p:cNvPr>
              <p:cNvSpPr/>
              <p:nvPr/>
            </p:nvSpPr>
            <p:spPr bwMode="auto">
              <a:xfrm>
                <a:off x="660016" y="5589352"/>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40" name="target_2" title="Icon of a target with an arrow hitting the bullseye">
                <a:extLst>
                  <a:ext uri="{FF2B5EF4-FFF2-40B4-BE49-F238E27FC236}">
                    <a16:creationId xmlns:a16="http://schemas.microsoft.com/office/drawing/2014/main" id="{E6B10D37-0C31-43C1-B6DB-7A7819E30072}"/>
                  </a:ext>
                </a:extLst>
              </p:cNvPr>
              <p:cNvSpPr>
                <a:spLocks noChangeAspect="1" noEditPoints="1"/>
              </p:cNvSpPr>
              <p:nvPr/>
            </p:nvSpPr>
            <p:spPr bwMode="auto">
              <a:xfrm>
                <a:off x="785616" y="5702385"/>
                <a:ext cx="246262" cy="24528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2700" cap="flat">
                <a:solidFill>
                  <a:schemeClr val="tx1"/>
                </a:solidFill>
                <a:prstDash val="solid"/>
              </a:ln>
              <a:extLst>
                <a:ext uri="{909E8E84-426E-40DD-AFC4-6F175D3DCCD1}">
                  <a14:hiddenFill xmlns:a14="http://schemas.microsoft.com/office/drawing/2010/main">
                    <a:solidFill>
                      <a:srgbClr val="FFFFFF"/>
                    </a:solidFill>
                  </a14:hiddenFill>
                </a:ext>
              </a:extLst>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gradFill>
                    <a:gsLst>
                      <a:gs pos="0">
                        <a:srgbClr val="505050"/>
                      </a:gs>
                      <a:gs pos="100000">
                        <a:srgbClr val="505050"/>
                      </a:gs>
                    </a:gsLst>
                  </a:gradFill>
                  <a:effectLst/>
                  <a:uLnTx/>
                  <a:uFillTx/>
                  <a:latin typeface="Segoe UI Semibold"/>
                  <a:ea typeface="+mj-ea"/>
                  <a:cs typeface="+mj-cs"/>
                </a:endParaRPr>
              </a:p>
            </p:txBody>
          </p:sp>
        </p:grpSp>
        <p:sp>
          <p:nvSpPr>
            <p:cNvPr id="38" name="Title 3">
              <a:extLst>
                <a:ext uri="{FF2B5EF4-FFF2-40B4-BE49-F238E27FC236}">
                  <a16:creationId xmlns:a16="http://schemas.microsoft.com/office/drawing/2014/main" id="{E9AAF518-25AE-44BD-8399-86019280EF68}"/>
                </a:ext>
              </a:extLst>
            </p:cNvPr>
            <p:cNvSpPr txBox="1">
              <a:spLocks/>
            </p:cNvSpPr>
            <p:nvPr/>
          </p:nvSpPr>
          <p:spPr bwMode="auto">
            <a:xfrm>
              <a:off x="1369194" y="5249865"/>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Performance &amp; scalability: </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panose="020B0702040204020203" pitchFamily="34" charset="0"/>
                </a:rPr>
                <a:t>the app needs to handle parallel users during the day, preferable the app is to be used with mobile devices. </a:t>
              </a:r>
            </a:p>
          </p:txBody>
        </p:sp>
      </p:grpSp>
      <p:grpSp>
        <p:nvGrpSpPr>
          <p:cNvPr id="54" name="Group 2" descr="Customer and Field Voice: cross team collaboration across Sales and Engineering to influence sales scenarios and product strategies &#10;">
            <a:extLst>
              <a:ext uri="{FF2B5EF4-FFF2-40B4-BE49-F238E27FC236}">
                <a16:creationId xmlns:a16="http://schemas.microsoft.com/office/drawing/2014/main" id="{5C74AD09-689C-47F8-B146-16D740BCF494}"/>
              </a:ext>
            </a:extLst>
          </p:cNvPr>
          <p:cNvGrpSpPr/>
          <p:nvPr/>
        </p:nvGrpSpPr>
        <p:grpSpPr>
          <a:xfrm>
            <a:off x="6407373" y="3083794"/>
            <a:ext cx="5289327" cy="854272"/>
            <a:chOff x="6407373" y="3147170"/>
            <a:chExt cx="5289327" cy="854272"/>
          </a:xfrm>
        </p:grpSpPr>
        <p:sp>
          <p:nvSpPr>
            <p:cNvPr id="57" name="Title 3">
              <a:extLst>
                <a:ext uri="{FF2B5EF4-FFF2-40B4-BE49-F238E27FC236}">
                  <a16:creationId xmlns:a16="http://schemas.microsoft.com/office/drawing/2014/main" id="{9EE1B30E-77AC-47CB-8D66-AE257497610E}"/>
                </a:ext>
              </a:extLst>
            </p:cNvPr>
            <p:cNvSpPr txBox="1">
              <a:spLocks/>
            </p:cNvSpPr>
            <p:nvPr/>
          </p:nvSpPr>
          <p:spPr bwMode="auto">
            <a:xfrm>
              <a:off x="7161196" y="3147170"/>
              <a:ext cx="4535504" cy="854272"/>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Automation:</a:t>
              </a:r>
              <a:r>
                <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rPr>
                <a:t> The system should notify the user when the checkout should have been done and recommend extension. When the checkout hasn’t been performed a message to the manager is sent and the manager can checkout the user if wants.</a:t>
              </a:r>
            </a:p>
          </p:txBody>
        </p:sp>
        <p:grpSp>
          <p:nvGrpSpPr>
            <p:cNvPr id="58" name="Group 91">
              <a:extLst>
                <a:ext uri="{FF2B5EF4-FFF2-40B4-BE49-F238E27FC236}">
                  <a16:creationId xmlns:a16="http://schemas.microsoft.com/office/drawing/2014/main" id="{5D89A8F8-772F-4FE8-B791-3DDC4668343E}"/>
                </a:ext>
              </a:extLst>
            </p:cNvPr>
            <p:cNvGrpSpPr/>
            <p:nvPr/>
          </p:nvGrpSpPr>
          <p:grpSpPr>
            <a:xfrm>
              <a:off x="6407373" y="3299515"/>
              <a:ext cx="552872" cy="549582"/>
              <a:chOff x="6441336" y="3768204"/>
              <a:chExt cx="478652" cy="475804"/>
            </a:xfrm>
          </p:grpSpPr>
          <p:sp>
            <p:nvSpPr>
              <p:cNvPr id="59" name="Oval 86">
                <a:extLst>
                  <a:ext uri="{FF2B5EF4-FFF2-40B4-BE49-F238E27FC236}">
                    <a16:creationId xmlns:a16="http://schemas.microsoft.com/office/drawing/2014/main" id="{FB8525CC-F7D2-497D-AD84-428B21DB248D}"/>
                  </a:ext>
                </a:extLst>
              </p:cNvPr>
              <p:cNvSpPr/>
              <p:nvPr/>
            </p:nvSpPr>
            <p:spPr bwMode="auto">
              <a:xfrm>
                <a:off x="6441336" y="3768204"/>
                <a:ext cx="478652" cy="475804"/>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60" name="arrow_16" title="Icon of two arrows that crisscross">
                <a:extLst>
                  <a:ext uri="{FF2B5EF4-FFF2-40B4-BE49-F238E27FC236}">
                    <a16:creationId xmlns:a16="http://schemas.microsoft.com/office/drawing/2014/main" id="{784FF070-B2D3-49B7-829A-671827EA8FDF}"/>
                  </a:ext>
                </a:extLst>
              </p:cNvPr>
              <p:cNvSpPr>
                <a:spLocks noChangeAspect="1" noEditPoints="1"/>
              </p:cNvSpPr>
              <p:nvPr/>
            </p:nvSpPr>
            <p:spPr bwMode="auto">
              <a:xfrm>
                <a:off x="6573834" y="3924344"/>
                <a:ext cx="225211" cy="165992"/>
              </a:xfrm>
              <a:custGeom>
                <a:avLst/>
                <a:gdLst>
                  <a:gd name="T0" fmla="*/ 347 w 347"/>
                  <a:gd name="T1" fmla="*/ 206 h 254"/>
                  <a:gd name="T2" fmla="*/ 182 w 347"/>
                  <a:gd name="T3" fmla="*/ 151 h 254"/>
                  <a:gd name="T4" fmla="*/ 135 w 347"/>
                  <a:gd name="T5" fmla="*/ 101 h 254"/>
                  <a:gd name="T6" fmla="*/ 0 w 347"/>
                  <a:gd name="T7" fmla="*/ 47 h 254"/>
                  <a:gd name="T8" fmla="*/ 347 w 347"/>
                  <a:gd name="T9" fmla="*/ 48 h 254"/>
                  <a:gd name="T10" fmla="*/ 158 w 347"/>
                  <a:gd name="T11" fmla="*/ 130 h 254"/>
                  <a:gd name="T12" fmla="*/ 0 w 347"/>
                  <a:gd name="T13" fmla="*/ 207 h 254"/>
                  <a:gd name="T14" fmla="*/ 299 w 347"/>
                  <a:gd name="T15" fmla="*/ 95 h 254"/>
                  <a:gd name="T16" fmla="*/ 347 w 347"/>
                  <a:gd name="T17" fmla="*/ 48 h 254"/>
                  <a:gd name="T18" fmla="*/ 299 w 347"/>
                  <a:gd name="T19" fmla="*/ 0 h 254"/>
                  <a:gd name="T20" fmla="*/ 299 w 347"/>
                  <a:gd name="T21" fmla="*/ 254 h 254"/>
                  <a:gd name="T22" fmla="*/ 347 w 347"/>
                  <a:gd name="T23" fmla="*/ 206 h 254"/>
                  <a:gd name="T24" fmla="*/ 299 w 347"/>
                  <a:gd name="T25" fmla="*/ 15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7" h="254">
                    <a:moveTo>
                      <a:pt x="347" y="206"/>
                    </a:moveTo>
                    <a:cubicBezTo>
                      <a:pt x="258" y="212"/>
                      <a:pt x="213" y="183"/>
                      <a:pt x="182" y="151"/>
                    </a:cubicBezTo>
                    <a:moveTo>
                      <a:pt x="135" y="101"/>
                    </a:moveTo>
                    <a:cubicBezTo>
                      <a:pt x="74" y="47"/>
                      <a:pt x="0" y="47"/>
                      <a:pt x="0" y="47"/>
                    </a:cubicBezTo>
                    <a:moveTo>
                      <a:pt x="347" y="48"/>
                    </a:moveTo>
                    <a:cubicBezTo>
                      <a:pt x="232" y="41"/>
                      <a:pt x="190" y="91"/>
                      <a:pt x="158" y="130"/>
                    </a:cubicBezTo>
                    <a:cubicBezTo>
                      <a:pt x="94" y="207"/>
                      <a:pt x="0" y="207"/>
                      <a:pt x="0" y="207"/>
                    </a:cubicBezTo>
                    <a:moveTo>
                      <a:pt x="299" y="95"/>
                    </a:moveTo>
                    <a:cubicBezTo>
                      <a:pt x="347" y="48"/>
                      <a:pt x="347" y="48"/>
                      <a:pt x="347" y="48"/>
                    </a:cubicBezTo>
                    <a:cubicBezTo>
                      <a:pt x="299" y="0"/>
                      <a:pt x="299" y="0"/>
                      <a:pt x="299" y="0"/>
                    </a:cubicBezTo>
                    <a:moveTo>
                      <a:pt x="299" y="254"/>
                    </a:moveTo>
                    <a:cubicBezTo>
                      <a:pt x="347" y="206"/>
                      <a:pt x="347" y="206"/>
                      <a:pt x="347" y="206"/>
                    </a:cubicBezTo>
                    <a:cubicBezTo>
                      <a:pt x="299" y="158"/>
                      <a:pt x="299" y="158"/>
                      <a:pt x="299" y="158"/>
                    </a:cubicBezTo>
                  </a:path>
                </a:pathLst>
              </a:custGeom>
              <a:noFill/>
              <a:ln w="12700" cap="sq">
                <a:solidFill>
                  <a:schemeClr val="tx1"/>
                </a:solidFill>
                <a:prstDash val="solid"/>
                <a:miter lim="800000"/>
                <a:headEnd/>
                <a:tailEnd/>
              </a:ln>
            </p:spPr>
            <p:style>
              <a:lnRef idx="0">
                <a:scrgbClr r="0" g="0" b="0"/>
              </a:lnRef>
              <a:fillRef idx="0">
                <a:scrgbClr r="0" g="0" b="0"/>
              </a:fillRef>
              <a:effectRef idx="0">
                <a:scrgbClr r="0" g="0" b="0"/>
              </a:effectRef>
              <a:fontRef idx="major"/>
            </p:style>
            <p:txBody>
              <a:bodyPr vert="horz" wrap="square" lIns="91427" tIns="45713" rIns="91427" bIns="45713"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gradFill>
                    <a:gsLst>
                      <a:gs pos="0">
                        <a:srgbClr val="505050"/>
                      </a:gs>
                      <a:gs pos="100000">
                        <a:srgbClr val="505050"/>
                      </a:gs>
                    </a:gsLst>
                    <a:lin ang="5400000" scaled="1"/>
                  </a:gradFill>
                  <a:effectLst/>
                  <a:uLnTx/>
                  <a:uFillTx/>
                  <a:latin typeface="Segoe UI Semibold"/>
                  <a:ea typeface="+mj-ea"/>
                  <a:cs typeface="+mj-cs"/>
                </a:endParaRPr>
              </a:p>
            </p:txBody>
          </p:sp>
        </p:grpSp>
      </p:grpSp>
      <p:grpSp>
        <p:nvGrpSpPr>
          <p:cNvPr id="3" name="Gruppieren 2" descr="Learning Culture: Thought Leadership, Hub of Knowledge and contribution to cross solution, industry relevant IPs&#10;">
            <a:extLst>
              <a:ext uri="{FF2B5EF4-FFF2-40B4-BE49-F238E27FC236}">
                <a16:creationId xmlns:a16="http://schemas.microsoft.com/office/drawing/2014/main" id="{C9254D45-E76E-4641-A5D7-4492D9D228C7}"/>
              </a:ext>
            </a:extLst>
          </p:cNvPr>
          <p:cNvGrpSpPr/>
          <p:nvPr/>
        </p:nvGrpSpPr>
        <p:grpSpPr>
          <a:xfrm>
            <a:off x="6407373" y="4317673"/>
            <a:ext cx="5289327" cy="2540327"/>
            <a:chOff x="6407373" y="4317673"/>
            <a:chExt cx="5289327" cy="2540327"/>
          </a:xfrm>
        </p:grpSpPr>
        <p:sp>
          <p:nvSpPr>
            <p:cNvPr id="73" name="Title 3">
              <a:extLst>
                <a:ext uri="{FF2B5EF4-FFF2-40B4-BE49-F238E27FC236}">
                  <a16:creationId xmlns:a16="http://schemas.microsoft.com/office/drawing/2014/main" id="{52A7335B-FDCF-4112-B69B-4C556D39A45A}"/>
                </a:ext>
              </a:extLst>
            </p:cNvPr>
            <p:cNvSpPr txBox="1">
              <a:spLocks/>
            </p:cNvSpPr>
            <p:nvPr/>
          </p:nvSpPr>
          <p:spPr bwMode="auto">
            <a:xfrm>
              <a:off x="7161196" y="4493514"/>
              <a:ext cx="4535504" cy="2364486"/>
            </a:xfrm>
            <a:prstGeom prst="rect">
              <a:avLst/>
            </a:prstGeom>
            <a:noFill/>
          </p:spPr>
          <p:txBody>
            <a:bodyPr vert="horz" wrap="square" lIns="0" tIns="0" rIns="0" bIns="0" rtlCol="0" anchor="ctr" anchorCtr="0">
              <a:noAutofit/>
            </a:bodyPr>
            <a:lstStyle>
              <a:lvl1pPr algn="l" defTabSz="932742" rtl="0" eaLnBrk="1" latinLnBrk="0" hangingPunct="1">
                <a:lnSpc>
                  <a:spcPct val="90000"/>
                </a:lnSpc>
                <a:spcBef>
                  <a:spcPct val="0"/>
                </a:spcBef>
                <a:buNone/>
                <a:defRPr lang="en-US" sz="3600" b="0" kern="1200" cap="none" spc="-50" baseline="0">
                  <a:ln w="3175">
                    <a:noFill/>
                  </a:ln>
                  <a:gradFill>
                    <a:gsLst>
                      <a:gs pos="74359">
                        <a:schemeClr val="tx1"/>
                      </a:gs>
                      <a:gs pos="57576">
                        <a:schemeClr val="tx1"/>
                      </a:gs>
                    </a:gsLst>
                    <a:lin ang="5400000" scaled="0"/>
                  </a:gradFill>
                  <a:effectLst/>
                  <a:latin typeface="Segoe UI" panose="020B0502040204020203" pitchFamily="34" charset="0"/>
                  <a:ea typeface="+mn-ea"/>
                  <a:cs typeface="Segoe UI" panose="020B0502040204020203" pitchFamily="34" charset="0"/>
                </a:defRPr>
              </a:lvl1pPr>
            </a:lstStyle>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Ideas:</a:t>
              </a: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b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br>
              <a:r>
                <a:rPr kumimoji="0" lang="en-US" sz="1600" b="0" i="0" u="none" strike="noStrike" kern="1200" cap="none" spc="0" normalizeH="0" baseline="0" noProof="0" dirty="0">
                  <a:ln w="3175">
                    <a:noFill/>
                  </a:ln>
                  <a:solidFill>
                    <a:srgbClr val="0078D4"/>
                  </a:solidFill>
                  <a:effectLst/>
                  <a:uLnTx/>
                  <a:uFillTx/>
                  <a:latin typeface="Segoe UI Semibold"/>
                  <a:ea typeface="+mn-ea"/>
                  <a:cs typeface="Segoe UI Semibold"/>
                </a:rPr>
                <a:t>1) </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Have a PA Canvas for all the workers to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CheckIn</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and use the OOB Azure Maps to define the location. When the worker check in should save a small feedback about the work that is going to do and the Lat/Long in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Dataverse</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When the check in happens the worker will define how long he plans to stay in the location.</a:t>
              </a:r>
            </a:p>
            <a:p>
              <a:pPr marL="0" marR="0" lvl="0" indent="0" algn="l" defTabSz="932742" rtl="0" eaLnBrk="1" fontAlgn="auto" latinLnBrk="0" hangingPunct="1">
                <a:lnSpc>
                  <a:spcPct val="90000"/>
                </a:lnSpc>
                <a:spcBef>
                  <a:spcPts val="1200"/>
                </a:spcBef>
                <a:spcAft>
                  <a:spcPts val="0"/>
                </a:spcAft>
                <a:buClrTx/>
                <a:buSzTx/>
                <a:buFontTx/>
                <a:buNone/>
                <a:tabLst/>
                <a:defRPr/>
              </a:pPr>
              <a:r>
                <a:rPr kumimoji="0" lang="en-US" sz="1400" b="0" i="0" u="none" strike="noStrike" kern="1200" cap="none" spc="0" normalizeH="0" baseline="0" noProof="0" dirty="0">
                  <a:ln w="3175">
                    <a:noFill/>
                  </a:ln>
                  <a:solidFill>
                    <a:srgbClr val="0078D4"/>
                  </a:solidFill>
                  <a:effectLst/>
                  <a:uLnTx/>
                  <a:uFillTx/>
                  <a:latin typeface="Segoe UI Semibold"/>
                  <a:ea typeface="+mn-ea"/>
                  <a:cs typeface="Segoe UI Semibold"/>
                </a:rPr>
                <a:t>2) </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The Worker and Manager should receive alerts when goes out of the planning hours. The manager should have access to a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PowerBI</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where shows the </a:t>
              </a:r>
              <a:r>
                <a:rPr kumimoji="0" lang="en-US" sz="1400" b="0" i="0" u="none" strike="noStrike" kern="1200" cap="none" spc="0" normalizeH="0" baseline="0" noProof="0" dirty="0" err="1">
                  <a:ln w="3175">
                    <a:noFill/>
                  </a:ln>
                  <a:solidFill>
                    <a:srgbClr val="FFFFFF"/>
                  </a:solidFill>
                  <a:effectLst/>
                  <a:uLnTx/>
                  <a:uFillTx/>
                  <a:latin typeface="Segoe UI"/>
                  <a:ea typeface="+mn-ea"/>
                  <a:cs typeface="Segoe UI Semibold"/>
                </a:rPr>
                <a:t>checkin</a:t>
              </a:r>
              <a:r>
                <a:rPr kumimoji="0" lang="en-US" sz="1400" b="0" i="0" u="none" strike="noStrike" kern="1200" cap="none" spc="0" normalizeH="0" baseline="0" noProof="0" dirty="0">
                  <a:ln w="3175">
                    <a:noFill/>
                  </a:ln>
                  <a:solidFill>
                    <a:srgbClr val="FFFFFF"/>
                  </a:solidFill>
                  <a:effectLst/>
                  <a:uLnTx/>
                  <a:uFillTx/>
                  <a:latin typeface="Segoe UI"/>
                  <a:ea typeface="+mn-ea"/>
                  <a:cs typeface="Segoe UI Semibold"/>
                </a:rPr>
                <a:t> location of the users. </a:t>
              </a:r>
              <a:endParaRPr kumimoji="0" lang="en-US" sz="1400" b="0" i="0" u="none" strike="noStrike" kern="1200" cap="none" spc="0" normalizeH="0" baseline="0" noProof="0" dirty="0">
                <a:ln w="3175">
                  <a:noFill/>
                </a:ln>
                <a:solidFill>
                  <a:srgbClr val="FFFFFF"/>
                </a:solidFill>
                <a:effectLst/>
                <a:uLnTx/>
                <a:uFillTx/>
                <a:latin typeface="Segoe UI Semibold"/>
                <a:ea typeface="+mn-ea"/>
                <a:cs typeface="Segoe UI Semibold"/>
              </a:endParaRPr>
            </a:p>
            <a:p>
              <a:pPr marL="0" marR="0" lvl="0" indent="0" algn="l" defTabSz="932742" rtl="0" eaLnBrk="1" fontAlgn="auto" latinLnBrk="0" hangingPunct="1">
                <a:lnSpc>
                  <a:spcPct val="90000"/>
                </a:lnSpc>
                <a:spcBef>
                  <a:spcPts val="1200"/>
                </a:spcBef>
                <a:spcAft>
                  <a:spcPts val="0"/>
                </a:spcAft>
                <a:buClrTx/>
                <a:buSzTx/>
                <a:buFontTx/>
                <a:buNone/>
                <a:tabLst/>
                <a:defRPr/>
              </a:pPr>
              <a:endParaRPr kumimoji="0" lang="en-US" sz="1600" b="0" i="0" u="none" strike="noStrike" kern="1200" cap="none" spc="0" normalizeH="0" baseline="0" noProof="0" dirty="0">
                <a:ln w="3175">
                  <a:noFill/>
                </a:ln>
                <a:solidFill>
                  <a:srgbClr val="FFFFFF"/>
                </a:solidFill>
                <a:effectLst/>
                <a:uLnTx/>
                <a:uFillTx/>
                <a:latin typeface="Segoe UI"/>
                <a:ea typeface="+mn-ea"/>
                <a:cs typeface="Segoe UI Semibold"/>
              </a:endParaRPr>
            </a:p>
          </p:txBody>
        </p:sp>
        <p:grpSp>
          <p:nvGrpSpPr>
            <p:cNvPr id="2" name="Gruppieren 1">
              <a:extLst>
                <a:ext uri="{FF2B5EF4-FFF2-40B4-BE49-F238E27FC236}">
                  <a16:creationId xmlns:a16="http://schemas.microsoft.com/office/drawing/2014/main" id="{372EB14D-82E8-4D62-9552-9661D64A012B}"/>
                </a:ext>
              </a:extLst>
            </p:cNvPr>
            <p:cNvGrpSpPr/>
            <p:nvPr/>
          </p:nvGrpSpPr>
          <p:grpSpPr>
            <a:xfrm>
              <a:off x="6407373" y="4317673"/>
              <a:ext cx="552872" cy="549582"/>
              <a:chOff x="6407373" y="4317673"/>
              <a:chExt cx="552872" cy="549582"/>
            </a:xfrm>
          </p:grpSpPr>
          <p:sp>
            <p:nvSpPr>
              <p:cNvPr id="75" name="Oval 88">
                <a:extLst>
                  <a:ext uri="{FF2B5EF4-FFF2-40B4-BE49-F238E27FC236}">
                    <a16:creationId xmlns:a16="http://schemas.microsoft.com/office/drawing/2014/main" id="{AE28C5C3-B04B-4AD7-AE26-58000F881E7C}"/>
                  </a:ext>
                </a:extLst>
              </p:cNvPr>
              <p:cNvSpPr/>
              <p:nvPr/>
            </p:nvSpPr>
            <p:spPr bwMode="auto">
              <a:xfrm>
                <a:off x="6407373" y="4317673"/>
                <a:ext cx="552872" cy="549582"/>
              </a:xfrm>
              <a:prstGeom prst="ellipse">
                <a:avLst/>
              </a:prstGeom>
              <a:noFill/>
              <a:ln w="12700">
                <a:solidFill>
                  <a:schemeClr val="accent1"/>
                </a:solidFill>
                <a:headEnd type="none" w="med" len="med"/>
                <a:tailEnd type="none" w="med" len="med"/>
              </a:ln>
              <a:effectLst>
                <a:outerShdw blurRad="50800" dist="38100" algn="l"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Segoe UI"/>
                  <a:ea typeface="+mn-ea"/>
                  <a:cs typeface="Segoe UI" pitchFamily="34" charset="0"/>
                </a:endParaRPr>
              </a:p>
            </p:txBody>
          </p:sp>
          <p:sp>
            <p:nvSpPr>
              <p:cNvPr id="77" name="Freeform: Shape 120">
                <a:extLst>
                  <a:ext uri="{FF2B5EF4-FFF2-40B4-BE49-F238E27FC236}">
                    <a16:creationId xmlns:a16="http://schemas.microsoft.com/office/drawing/2014/main" id="{101B3774-4956-4753-BACF-B6BA15277DAF}"/>
                  </a:ext>
                </a:extLst>
              </p:cNvPr>
              <p:cNvSpPr/>
              <p:nvPr/>
            </p:nvSpPr>
            <p:spPr>
              <a:xfrm>
                <a:off x="6544994" y="4467936"/>
                <a:ext cx="210725" cy="240476"/>
              </a:xfrm>
              <a:custGeom>
                <a:avLst/>
                <a:gdLst>
                  <a:gd name="connsiteX0" fmla="*/ 91154 w 203072"/>
                  <a:gd name="connsiteY0" fmla="*/ 231743 h 231743"/>
                  <a:gd name="connsiteX1" fmla="*/ 0 w 203072"/>
                  <a:gd name="connsiteY1" fmla="*/ 231743 h 231743"/>
                  <a:gd name="connsiteX2" fmla="*/ 0 w 203072"/>
                  <a:gd name="connsiteY2" fmla="*/ 0 h 231743"/>
                  <a:gd name="connsiteX3" fmla="*/ 203073 w 203072"/>
                  <a:gd name="connsiteY3" fmla="*/ 0 h 231743"/>
                  <a:gd name="connsiteX4" fmla="*/ 203073 w 203072"/>
                  <a:gd name="connsiteY4" fmla="*/ 72390 h 231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072" h="231743">
                    <a:moveTo>
                      <a:pt x="91154" y="231743"/>
                    </a:moveTo>
                    <a:lnTo>
                      <a:pt x="0" y="231743"/>
                    </a:lnTo>
                    <a:lnTo>
                      <a:pt x="0" y="0"/>
                    </a:lnTo>
                    <a:lnTo>
                      <a:pt x="203073" y="0"/>
                    </a:lnTo>
                    <a:lnTo>
                      <a:pt x="203073" y="7239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8" name="Freeform: Shape 121">
                <a:extLst>
                  <a:ext uri="{FF2B5EF4-FFF2-40B4-BE49-F238E27FC236}">
                    <a16:creationId xmlns:a16="http://schemas.microsoft.com/office/drawing/2014/main" id="{427AE603-6EC1-47A9-8B15-3CFE891190E1}"/>
                  </a:ext>
                </a:extLst>
              </p:cNvPr>
              <p:cNvSpPr/>
              <p:nvPr/>
            </p:nvSpPr>
            <p:spPr>
              <a:xfrm>
                <a:off x="6603211" y="4501443"/>
                <a:ext cx="94292" cy="9884"/>
              </a:xfrm>
              <a:custGeom>
                <a:avLst/>
                <a:gdLst>
                  <a:gd name="connsiteX0" fmla="*/ 0 w 90868"/>
                  <a:gd name="connsiteY0" fmla="*/ 0 h 9525"/>
                  <a:gd name="connsiteX1" fmla="*/ 90868 w 90868"/>
                  <a:gd name="connsiteY1" fmla="*/ 0 h 9525"/>
                </a:gdLst>
                <a:ahLst/>
                <a:cxnLst>
                  <a:cxn ang="0">
                    <a:pos x="connsiteX0" y="connsiteY0"/>
                  </a:cxn>
                  <a:cxn ang="0">
                    <a:pos x="connsiteX1" y="connsiteY1"/>
                  </a:cxn>
                </a:cxnLst>
                <a:rect l="l" t="t" r="r" b="b"/>
                <a:pathLst>
                  <a:path w="90868" h="9525">
                    <a:moveTo>
                      <a:pt x="0" y="0"/>
                    </a:moveTo>
                    <a:lnTo>
                      <a:pt x="90868"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79" name="Freeform: Shape 122">
                <a:extLst>
                  <a:ext uri="{FF2B5EF4-FFF2-40B4-BE49-F238E27FC236}">
                    <a16:creationId xmlns:a16="http://schemas.microsoft.com/office/drawing/2014/main" id="{2F09541E-D063-4381-ABCB-4DFD326CA8AF}"/>
                  </a:ext>
                </a:extLst>
              </p:cNvPr>
              <p:cNvSpPr/>
              <p:nvPr/>
            </p:nvSpPr>
            <p:spPr>
              <a:xfrm>
                <a:off x="6570495" y="4535246"/>
                <a:ext cx="159724" cy="9884"/>
              </a:xfrm>
              <a:custGeom>
                <a:avLst/>
                <a:gdLst>
                  <a:gd name="connsiteX0" fmla="*/ 0 w 153924"/>
                  <a:gd name="connsiteY0" fmla="*/ 0 h 9525"/>
                  <a:gd name="connsiteX1" fmla="*/ 153924 w 153924"/>
                  <a:gd name="connsiteY1" fmla="*/ 0 h 9525"/>
                </a:gdLst>
                <a:ahLst/>
                <a:cxnLst>
                  <a:cxn ang="0">
                    <a:pos x="connsiteX0" y="connsiteY0"/>
                  </a:cxn>
                  <a:cxn ang="0">
                    <a:pos x="connsiteX1" y="connsiteY1"/>
                  </a:cxn>
                </a:cxnLst>
                <a:rect l="l" t="t" r="r" b="b"/>
                <a:pathLst>
                  <a:path w="153924" h="9525">
                    <a:moveTo>
                      <a:pt x="0" y="0"/>
                    </a:moveTo>
                    <a:lnTo>
                      <a:pt x="15392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0" name="Freeform: Shape 123">
                <a:extLst>
                  <a:ext uri="{FF2B5EF4-FFF2-40B4-BE49-F238E27FC236}">
                    <a16:creationId xmlns:a16="http://schemas.microsoft.com/office/drawing/2014/main" id="{9AB8599D-AEB3-4BBD-9754-E0C4B0872BF1}"/>
                  </a:ext>
                </a:extLst>
              </p:cNvPr>
              <p:cNvSpPr/>
              <p:nvPr/>
            </p:nvSpPr>
            <p:spPr>
              <a:xfrm>
                <a:off x="6570495" y="4568950"/>
                <a:ext cx="68594" cy="9884"/>
              </a:xfrm>
              <a:custGeom>
                <a:avLst/>
                <a:gdLst>
                  <a:gd name="connsiteX0" fmla="*/ 0 w 66103"/>
                  <a:gd name="connsiteY0" fmla="*/ 0 h 9525"/>
                  <a:gd name="connsiteX1" fmla="*/ 66104 w 66103"/>
                  <a:gd name="connsiteY1" fmla="*/ 0 h 9525"/>
                </a:gdLst>
                <a:ahLst/>
                <a:cxnLst>
                  <a:cxn ang="0">
                    <a:pos x="connsiteX0" y="connsiteY0"/>
                  </a:cxn>
                  <a:cxn ang="0">
                    <a:pos x="connsiteX1" y="connsiteY1"/>
                  </a:cxn>
                </a:cxnLst>
                <a:rect l="l" t="t" r="r" b="b"/>
                <a:pathLst>
                  <a:path w="66103" h="9525">
                    <a:moveTo>
                      <a:pt x="0" y="0"/>
                    </a:moveTo>
                    <a:lnTo>
                      <a:pt x="66104"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1" name="Freeform: Shape 124">
                <a:extLst>
                  <a:ext uri="{FF2B5EF4-FFF2-40B4-BE49-F238E27FC236}">
                    <a16:creationId xmlns:a16="http://schemas.microsoft.com/office/drawing/2014/main" id="{4D3E52D1-BC21-4386-8372-CE1302CB2E8F}"/>
                  </a:ext>
                </a:extLst>
              </p:cNvPr>
              <p:cNvSpPr/>
              <p:nvPr/>
            </p:nvSpPr>
            <p:spPr>
              <a:xfrm>
                <a:off x="6570495" y="4602654"/>
                <a:ext cx="50408" cy="9884"/>
              </a:xfrm>
              <a:custGeom>
                <a:avLst/>
                <a:gdLst>
                  <a:gd name="connsiteX0" fmla="*/ 0 w 48577"/>
                  <a:gd name="connsiteY0" fmla="*/ 0 h 9525"/>
                  <a:gd name="connsiteX1" fmla="*/ 48577 w 48577"/>
                  <a:gd name="connsiteY1" fmla="*/ 0 h 9525"/>
                </a:gdLst>
                <a:ahLst/>
                <a:cxnLst>
                  <a:cxn ang="0">
                    <a:pos x="connsiteX0" y="connsiteY0"/>
                  </a:cxn>
                  <a:cxn ang="0">
                    <a:pos x="connsiteX1" y="connsiteY1"/>
                  </a:cxn>
                </a:cxnLst>
                <a:rect l="l" t="t" r="r" b="b"/>
                <a:pathLst>
                  <a:path w="48577" h="9525">
                    <a:moveTo>
                      <a:pt x="0" y="0"/>
                    </a:moveTo>
                    <a:lnTo>
                      <a:pt x="48577"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2" name="Freeform: Shape 125">
                <a:extLst>
                  <a:ext uri="{FF2B5EF4-FFF2-40B4-BE49-F238E27FC236}">
                    <a16:creationId xmlns:a16="http://schemas.microsoft.com/office/drawing/2014/main" id="{A09ECD3E-A2C3-423C-BA9D-AA577C4A50BE}"/>
                  </a:ext>
                </a:extLst>
              </p:cNvPr>
              <p:cNvSpPr/>
              <p:nvPr/>
            </p:nvSpPr>
            <p:spPr>
              <a:xfrm>
                <a:off x="6570495" y="4636358"/>
                <a:ext cx="42006" cy="9884"/>
              </a:xfrm>
              <a:custGeom>
                <a:avLst/>
                <a:gdLst>
                  <a:gd name="connsiteX0" fmla="*/ 0 w 40481"/>
                  <a:gd name="connsiteY0" fmla="*/ 0 h 9525"/>
                  <a:gd name="connsiteX1" fmla="*/ 40481 w 40481"/>
                  <a:gd name="connsiteY1" fmla="*/ 0 h 9525"/>
                </a:gdLst>
                <a:ahLst/>
                <a:cxnLst>
                  <a:cxn ang="0">
                    <a:pos x="connsiteX0" y="connsiteY0"/>
                  </a:cxn>
                  <a:cxn ang="0">
                    <a:pos x="connsiteX1" y="connsiteY1"/>
                  </a:cxn>
                </a:cxnLst>
                <a:rect l="l" t="t" r="r" b="b"/>
                <a:pathLst>
                  <a:path w="40481" h="9525">
                    <a:moveTo>
                      <a:pt x="0" y="0"/>
                    </a:moveTo>
                    <a:lnTo>
                      <a:pt x="40481"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3" name="Freeform: Shape 126">
                <a:extLst>
                  <a:ext uri="{FF2B5EF4-FFF2-40B4-BE49-F238E27FC236}">
                    <a16:creationId xmlns:a16="http://schemas.microsoft.com/office/drawing/2014/main" id="{8E3790DA-80A4-4F67-A05A-EBA8D69F48D0}"/>
                  </a:ext>
                </a:extLst>
              </p:cNvPr>
              <p:cNvSpPr/>
              <p:nvPr/>
            </p:nvSpPr>
            <p:spPr>
              <a:xfrm>
                <a:off x="6570495" y="4670063"/>
                <a:ext cx="48234" cy="9884"/>
              </a:xfrm>
              <a:custGeom>
                <a:avLst/>
                <a:gdLst>
                  <a:gd name="connsiteX0" fmla="*/ 0 w 46482"/>
                  <a:gd name="connsiteY0" fmla="*/ 0 h 9525"/>
                  <a:gd name="connsiteX1" fmla="*/ 46482 w 46482"/>
                  <a:gd name="connsiteY1" fmla="*/ 0 h 9525"/>
                </a:gdLst>
                <a:ahLst/>
                <a:cxnLst>
                  <a:cxn ang="0">
                    <a:pos x="connsiteX0" y="connsiteY0"/>
                  </a:cxn>
                  <a:cxn ang="0">
                    <a:pos x="connsiteX1" y="connsiteY1"/>
                  </a:cxn>
                </a:cxnLst>
                <a:rect l="l" t="t" r="r" b="b"/>
                <a:pathLst>
                  <a:path w="46482" h="9525">
                    <a:moveTo>
                      <a:pt x="0" y="0"/>
                    </a:moveTo>
                    <a:lnTo>
                      <a:pt x="46482" y="0"/>
                    </a:ln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4" name="Freeform: Shape 127">
                <a:extLst>
                  <a:ext uri="{FF2B5EF4-FFF2-40B4-BE49-F238E27FC236}">
                    <a16:creationId xmlns:a16="http://schemas.microsoft.com/office/drawing/2014/main" id="{C2DC9B8C-AAC1-402B-9191-AE1A9D962204}"/>
                  </a:ext>
                </a:extLst>
              </p:cNvPr>
              <p:cNvSpPr/>
              <p:nvPr/>
            </p:nvSpPr>
            <p:spPr>
              <a:xfrm>
                <a:off x="6639683" y="4556891"/>
                <a:ext cx="167433" cy="167433"/>
              </a:xfrm>
              <a:custGeom>
                <a:avLst/>
                <a:gdLst>
                  <a:gd name="connsiteX0" fmla="*/ 161354 w 161353"/>
                  <a:gd name="connsiteY0" fmla="*/ 80677 h 161353"/>
                  <a:gd name="connsiteX1" fmla="*/ 80677 w 161353"/>
                  <a:gd name="connsiteY1" fmla="*/ 161353 h 161353"/>
                  <a:gd name="connsiteX2" fmla="*/ 0 w 161353"/>
                  <a:gd name="connsiteY2" fmla="*/ 80677 h 161353"/>
                  <a:gd name="connsiteX3" fmla="*/ 80677 w 161353"/>
                  <a:gd name="connsiteY3" fmla="*/ 0 h 161353"/>
                  <a:gd name="connsiteX4" fmla="*/ 161354 w 161353"/>
                  <a:gd name="connsiteY4" fmla="*/ 80677 h 161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353" h="161353">
                    <a:moveTo>
                      <a:pt x="161354" y="80677"/>
                    </a:moveTo>
                    <a:cubicBezTo>
                      <a:pt x="161354" y="125233"/>
                      <a:pt x="125233" y="161353"/>
                      <a:pt x="80677" y="161353"/>
                    </a:cubicBezTo>
                    <a:cubicBezTo>
                      <a:pt x="36120" y="161353"/>
                      <a:pt x="0" y="125233"/>
                      <a:pt x="0" y="80677"/>
                    </a:cubicBezTo>
                    <a:cubicBezTo>
                      <a:pt x="0" y="36120"/>
                      <a:pt x="36120" y="0"/>
                      <a:pt x="80677" y="0"/>
                    </a:cubicBezTo>
                    <a:cubicBezTo>
                      <a:pt x="125233" y="0"/>
                      <a:pt x="161354" y="36120"/>
                      <a:pt x="161354" y="80677"/>
                    </a:cubicBezTo>
                    <a:close/>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sp>
            <p:nvSpPr>
              <p:cNvPr id="85" name="Freeform: Shape 128">
                <a:extLst>
                  <a:ext uri="{FF2B5EF4-FFF2-40B4-BE49-F238E27FC236}">
                    <a16:creationId xmlns:a16="http://schemas.microsoft.com/office/drawing/2014/main" id="{7F1E3BB8-CF2B-4FB4-AAE8-23FCF350206E}"/>
                  </a:ext>
                </a:extLst>
              </p:cNvPr>
              <p:cNvSpPr/>
              <p:nvPr/>
            </p:nvSpPr>
            <p:spPr>
              <a:xfrm>
                <a:off x="6783197" y="4704261"/>
                <a:ext cx="64739" cy="72349"/>
              </a:xfrm>
              <a:custGeom>
                <a:avLst/>
                <a:gdLst>
                  <a:gd name="connsiteX0" fmla="*/ 62389 w 62388"/>
                  <a:gd name="connsiteY0" fmla="*/ 69723 h 69722"/>
                  <a:gd name="connsiteX1" fmla="*/ 0 w 62388"/>
                  <a:gd name="connsiteY1" fmla="*/ 0 h 69722"/>
                </a:gdLst>
                <a:ahLst/>
                <a:cxnLst>
                  <a:cxn ang="0">
                    <a:pos x="connsiteX0" y="connsiteY0"/>
                  </a:cxn>
                  <a:cxn ang="0">
                    <a:pos x="connsiteX1" y="connsiteY1"/>
                  </a:cxn>
                </a:cxnLst>
                <a:rect l="l" t="t" r="r" b="b"/>
                <a:pathLst>
                  <a:path w="62388" h="69722">
                    <a:moveTo>
                      <a:pt x="62389" y="69723"/>
                    </a:moveTo>
                    <a:lnTo>
                      <a:pt x="0" y="0"/>
                    </a:lnTo>
                  </a:path>
                </a:pathLst>
              </a:custGeom>
              <a:noFill/>
              <a:ln w="127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mn-cs"/>
                </a:endParaRPr>
              </a:p>
            </p:txBody>
          </p:sp>
        </p:grpSp>
      </p:grpSp>
      <p:pic>
        <p:nvPicPr>
          <p:cNvPr id="11266" name="Picture 2" descr="Logo&#10;&#10;Description automatically generated">
            <a:extLst>
              <a:ext uri="{FF2B5EF4-FFF2-40B4-BE49-F238E27FC236}">
                <a16:creationId xmlns:a16="http://schemas.microsoft.com/office/drawing/2014/main" id="{5D27E98E-F4B9-4783-A67A-DCDFBC8053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59949" y="45778"/>
            <a:ext cx="2393461" cy="1467546"/>
          </a:xfrm>
          <a:prstGeom prst="rect">
            <a:avLst/>
          </a:prstGeom>
          <a:noFill/>
        </p:spPr>
      </p:pic>
    </p:spTree>
    <p:extLst>
      <p:ext uri="{BB962C8B-B14F-4D97-AF65-F5344CB8AC3E}">
        <p14:creationId xmlns:p14="http://schemas.microsoft.com/office/powerpoint/2010/main" val="1346012735"/>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Black_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w="6350">
          <a:gradFill>
            <a:gsLst>
              <a:gs pos="11000">
                <a:schemeClr val="accent1"/>
              </a:gs>
              <a:gs pos="50000">
                <a:schemeClr val="accent2"/>
              </a:gs>
              <a:gs pos="100000">
                <a:schemeClr val="bg1"/>
              </a:gs>
              <a:gs pos="0">
                <a:schemeClr val="bg1"/>
              </a:gs>
              <a:gs pos="90000">
                <a:schemeClr val="accent1"/>
              </a:gs>
            </a:gsLst>
            <a:lin ang="5400000" scaled="1"/>
          </a:gra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Black_template" id="{32B00443-0F0F-468A-8D30-287ED9EBE2C2}" vid="{786BA7DC-878B-4DC9-BD55-2A637226D6D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4</TotalTime>
  <Words>3884</Words>
  <Application>Microsoft Office PowerPoint</Application>
  <PresentationFormat>Widescreen</PresentationFormat>
  <Paragraphs>165</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Segoe UI</vt:lpstr>
      <vt:lpstr>Segoe UI Light</vt:lpstr>
      <vt:lpstr>Segoe UI Semibold</vt:lpstr>
      <vt:lpstr>Wingdings</vt:lpstr>
      <vt:lpstr>Black_template</vt:lpstr>
      <vt:lpstr>Challenge 1 – Office App</vt:lpstr>
      <vt:lpstr>Challenge 2 – Invoice generation</vt:lpstr>
      <vt:lpstr>Challenge 3 – Pictures viewer</vt:lpstr>
      <vt:lpstr>Challenge 4 – Hierarchical data modeller</vt:lpstr>
      <vt:lpstr>Challenge 5 – Share lessons learned</vt:lpstr>
      <vt:lpstr>Challenge 6 – Wireframe Modeller</vt:lpstr>
      <vt:lpstr>Challenge 7 – Price comparison</vt:lpstr>
      <vt:lpstr>Challenge 8 –  Visitor Announcement</vt:lpstr>
      <vt:lpstr>Challenge 9 – Worker Tracker</vt:lpstr>
      <vt:lpstr>Challenge 10 – Organization Information </vt:lpstr>
      <vt:lpstr>Challenge 11 – Graduates Onboarding</vt:lpstr>
      <vt:lpstr>Challenge 12 – Self service health check</vt:lpstr>
      <vt:lpstr>Challenge 13 – Lunch reservation</vt:lpstr>
      <vt:lpstr>Challenge 14 – Store tasks </vt:lpstr>
      <vt:lpstr>Challenge 15 – Mercell notification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 1 – Office App</dc:title>
  <dc:creator>Rui Santos</dc:creator>
  <cp:lastModifiedBy>Rui Santos</cp:lastModifiedBy>
  <cp:revision>1</cp:revision>
  <dcterms:created xsi:type="dcterms:W3CDTF">2021-10-03T09:28:39Z</dcterms:created>
  <dcterms:modified xsi:type="dcterms:W3CDTF">2021-10-03T09:32:43Z</dcterms:modified>
</cp:coreProperties>
</file>

<file path=docProps/thumbnail.jpeg>
</file>